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Arial Narrow"/>
      <p:regular r:id="rId38"/>
      <p:bold r:id="rId39"/>
      <p:italic r:id="rId40"/>
      <p:boldItalic r:id="rId41"/>
    </p:embeddedFont>
    <p:embeddedFont>
      <p:font typeface="Arial Black"/>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3" roundtripDataSignature="AMtx7mi8F4QFPLtmiRHod3vpKcrevKx3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alNarrow-italic.fntdata"/><Relationship Id="rId20" Type="http://schemas.openxmlformats.org/officeDocument/2006/relationships/slide" Target="slides/slide15.xml"/><Relationship Id="rId42" Type="http://schemas.openxmlformats.org/officeDocument/2006/relationships/font" Target="fonts/ArialBlack-regular.fntdata"/><Relationship Id="rId41" Type="http://schemas.openxmlformats.org/officeDocument/2006/relationships/font" Target="fonts/ArialNarrow-bold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ArialNarrow-bold.fntdata"/><Relationship Id="rId16" Type="http://schemas.openxmlformats.org/officeDocument/2006/relationships/slide" Target="slides/slide11.xml"/><Relationship Id="rId38" Type="http://schemas.openxmlformats.org/officeDocument/2006/relationships/font" Target="fonts/ArialNarrow-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f5e7e54cbc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f5e7e54cbc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f5a8127b23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f5a8127b23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5e7e54cb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f5e7e54cb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f5e7e54cb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f5e7e54cb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f5e7e54cb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f5e7e54cb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f5e7e54cb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f5e7e54cb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f5e7e54cb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f5e7e54cb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f5a8127b23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f5a8127b23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f5ef8820b1_0_1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f5ef8820b1_0_1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f5ef8820b1_0_1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f5ef8820b1_0_1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f5ef8820b1_0_15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f5ef8820b1_0_15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5ef8820b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f5ef8820b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f5ef8820b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f5ef8820b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f5ef8820b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f5ef8820b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f5ef8820b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f5ef8820b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f5a8127b23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f5a8127b23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f1e9ac88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f1e9ac88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f1e9ac885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f1e9ac885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f5ef8820b1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f5ef8820b1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f1e9ac885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f1e9ac885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f1e9ac885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f1e9ac885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f1e9ac885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f1e9ac885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5a8127b23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f5a8127b23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f5e7e54cb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f5e7e54cb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5a8127b23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f5a8127b23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 sz="1200">
                <a:solidFill>
                  <a:srgbClr val="202124"/>
                </a:solidFill>
                <a:highlight>
                  <a:srgbClr val="FFFFFF"/>
                </a:highlight>
              </a:rPr>
              <a:t>un </a:t>
            </a:r>
            <a:r>
              <a:rPr b="1" lang="fr" sz="1200">
                <a:solidFill>
                  <a:srgbClr val="202124"/>
                </a:solidFill>
                <a:highlight>
                  <a:srgbClr val="FFFFFF"/>
                </a:highlight>
              </a:rPr>
              <a:t>notebook</a:t>
            </a:r>
            <a:r>
              <a:rPr lang="fr" sz="1200">
                <a:solidFill>
                  <a:srgbClr val="202124"/>
                </a:solidFill>
                <a:highlight>
                  <a:srgbClr val="FFFFFF"/>
                </a:highlight>
              </a:rPr>
              <a:t>, aussi fréquemment appelé calepin électronique, voire simplement calepin est une interface de programmation interactive (en) permettant de combiner des sections en langage naturel et des sections en langage informatique.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f5a8127b23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f5a8127b23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f5a8127b23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f5a8127b23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PRINCIPAL">
  <p:cSld name="TITRE PRINCIPAL">
    <p:spTree>
      <p:nvGrpSpPr>
        <p:cNvPr id="11" name="Shape 11"/>
        <p:cNvGrpSpPr/>
        <p:nvPr/>
      </p:nvGrpSpPr>
      <p:grpSpPr>
        <a:xfrm>
          <a:off x="0" y="0"/>
          <a:ext cx="0" cy="0"/>
          <a:chOff x="0" y="0"/>
          <a:chExt cx="0" cy="0"/>
        </a:xfrm>
      </p:grpSpPr>
      <p:sp>
        <p:nvSpPr>
          <p:cNvPr id="12" name="Google Shape;12;p84"/>
          <p:cNvSpPr txBox="1"/>
          <p:nvPr>
            <p:ph type="ctrTitle"/>
          </p:nvPr>
        </p:nvSpPr>
        <p:spPr>
          <a:xfrm>
            <a:off x="2476488" y="1939594"/>
            <a:ext cx="5810100" cy="17907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215968"/>
              </a:buClr>
              <a:buSzPts val="2400"/>
              <a:buFont typeface="Arial Black"/>
              <a:buNone/>
              <a:defRPr sz="2400">
                <a:solidFill>
                  <a:srgbClr val="21596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84"/>
          <p:cNvSpPr txBox="1"/>
          <p:nvPr>
            <p:ph idx="1" type="subTitle"/>
          </p:nvPr>
        </p:nvSpPr>
        <p:spPr>
          <a:xfrm>
            <a:off x="2476488" y="4107848"/>
            <a:ext cx="5772000" cy="873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700"/>
              <a:buNone/>
              <a:defRPr sz="1700">
                <a:solidFill>
                  <a:srgbClr val="31859C"/>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Google Shape;14;p84"/>
          <p:cNvSpPr txBox="1"/>
          <p:nvPr>
            <p:ph idx="10" type="dt"/>
          </p:nvPr>
        </p:nvSpPr>
        <p:spPr>
          <a:xfrm>
            <a:off x="8439142" y="4920035"/>
            <a:ext cx="705000" cy="2235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sz="800">
                <a:solidFill>
                  <a:srgbClr val="4D96AA"/>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84"/>
          <p:cNvSpPr txBox="1"/>
          <p:nvPr>
            <p:ph idx="11" type="ftr"/>
          </p:nvPr>
        </p:nvSpPr>
        <p:spPr>
          <a:xfrm>
            <a:off x="2476488" y="591670"/>
            <a:ext cx="4244700" cy="657300"/>
          </a:xfrm>
          <a:prstGeom prst="rect">
            <a:avLst/>
          </a:prstGeom>
          <a:noFill/>
          <a:ln>
            <a:noFill/>
          </a:ln>
        </p:spPr>
        <p:txBody>
          <a:bodyPr anchorCtr="0" anchor="t" bIns="34275" lIns="68575" spcFirstLastPara="1" rIns="68575" wrap="square" tIns="34275">
            <a:noAutofit/>
          </a:bodyPr>
          <a:lstStyle>
            <a:lvl1pPr lvl="0" algn="r">
              <a:lnSpc>
                <a:spcPct val="100000"/>
              </a:lnSpc>
              <a:spcBef>
                <a:spcPts val="0"/>
              </a:spcBef>
              <a:spcAft>
                <a:spcPts val="0"/>
              </a:spcAft>
              <a:buSzPts val="1100"/>
              <a:buNone/>
              <a:defRPr sz="800">
                <a:solidFill>
                  <a:srgbClr val="4D96AA"/>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16" name="Google Shape;16;p84"/>
          <p:cNvPicPr preferRelativeResize="0"/>
          <p:nvPr/>
        </p:nvPicPr>
        <p:blipFill rotWithShape="1">
          <a:blip r:embed="rId2">
            <a:alphaModFix/>
          </a:blip>
          <a:srcRect b="0" l="0" r="38102" t="0"/>
          <a:stretch/>
        </p:blipFill>
        <p:spPr>
          <a:xfrm>
            <a:off x="-1255748" y="-401995"/>
            <a:ext cx="3476582" cy="5616629"/>
          </a:xfrm>
          <a:prstGeom prst="rect">
            <a:avLst/>
          </a:prstGeom>
          <a:noFill/>
          <a:ln>
            <a:noFill/>
          </a:ln>
        </p:spPr>
      </p:pic>
      <p:grpSp>
        <p:nvGrpSpPr>
          <p:cNvPr id="17" name="Google Shape;17;p84"/>
          <p:cNvGrpSpPr/>
          <p:nvPr/>
        </p:nvGrpSpPr>
        <p:grpSpPr>
          <a:xfrm>
            <a:off x="2571750" y="3907994"/>
            <a:ext cx="5800725" cy="185738"/>
            <a:chOff x="2933710" y="473075"/>
            <a:chExt cx="7734300" cy="247650"/>
          </a:xfrm>
        </p:grpSpPr>
        <p:cxnSp>
          <p:nvCxnSpPr>
            <p:cNvPr id="18" name="Google Shape;18;p84"/>
            <p:cNvCxnSpPr/>
            <p:nvPr/>
          </p:nvCxnSpPr>
          <p:spPr>
            <a:xfrm>
              <a:off x="2933710" y="473075"/>
              <a:ext cx="7734300" cy="28500"/>
            </a:xfrm>
            <a:prstGeom prst="straightConnector1">
              <a:avLst/>
            </a:prstGeom>
            <a:noFill/>
            <a:ln cap="flat" cmpd="sng" w="57150">
              <a:solidFill>
                <a:srgbClr val="215968"/>
              </a:solidFill>
              <a:prstDash val="solid"/>
              <a:miter lim="800000"/>
              <a:headEnd len="sm" w="sm" type="none"/>
              <a:tailEnd len="sm" w="sm" type="none"/>
            </a:ln>
          </p:spPr>
        </p:cxnSp>
        <p:cxnSp>
          <p:nvCxnSpPr>
            <p:cNvPr id="19" name="Google Shape;19;p84"/>
            <p:cNvCxnSpPr/>
            <p:nvPr/>
          </p:nvCxnSpPr>
          <p:spPr>
            <a:xfrm rot="10800000">
              <a:off x="10668000" y="473225"/>
              <a:ext cx="0" cy="247500"/>
            </a:xfrm>
            <a:prstGeom prst="straightConnector1">
              <a:avLst/>
            </a:prstGeom>
            <a:noFill/>
            <a:ln cap="flat" cmpd="sng" w="57150">
              <a:solidFill>
                <a:srgbClr val="215968"/>
              </a:solidFill>
              <a:prstDash val="solid"/>
              <a:miter lim="800000"/>
              <a:headEnd len="sm" w="sm" type="none"/>
              <a:tailEnd len="sm" w="sm" type="none"/>
            </a:ln>
          </p:spPr>
        </p:cxnSp>
      </p:grpSp>
      <p:pic>
        <p:nvPicPr>
          <p:cNvPr id="20" name="Google Shape;20;p84"/>
          <p:cNvPicPr preferRelativeResize="0"/>
          <p:nvPr/>
        </p:nvPicPr>
        <p:blipFill rotWithShape="1">
          <a:blip r:embed="rId3">
            <a:alphaModFix/>
          </a:blip>
          <a:srcRect b="20239" l="62828" r="-7526" t="29404"/>
          <a:stretch/>
        </p:blipFill>
        <p:spPr>
          <a:xfrm>
            <a:off x="7474106" y="76201"/>
            <a:ext cx="1669894" cy="1881189"/>
          </a:xfrm>
          <a:prstGeom prst="rect">
            <a:avLst/>
          </a:prstGeom>
          <a:noFill/>
          <a:ln>
            <a:noFill/>
          </a:ln>
        </p:spPr>
      </p:pic>
      <p:sp>
        <p:nvSpPr>
          <p:cNvPr id="21" name="Google Shape;21;p84"/>
          <p:cNvSpPr txBox="1"/>
          <p:nvPr/>
        </p:nvSpPr>
        <p:spPr>
          <a:xfrm>
            <a:off x="2476488" y="328916"/>
            <a:ext cx="4295700" cy="2295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Clr>
                <a:srgbClr val="215968"/>
              </a:buClr>
              <a:buSzPts val="1200"/>
              <a:buFont typeface="Noto Sans Symbols"/>
              <a:buNone/>
            </a:pPr>
            <a:r>
              <a:rPr b="1" i="0" lang="fr" sz="1200" u="none" cap="none" strike="noStrike">
                <a:solidFill>
                  <a:srgbClr val="31859C"/>
                </a:solidFill>
                <a:latin typeface="Arial"/>
                <a:ea typeface="Arial"/>
                <a:cs typeface="Arial"/>
                <a:sym typeface="Arial"/>
              </a:rPr>
              <a:t>DÉLÉGATION ACADÉMIQUE AU NUMÉRIQUE ÉDUCATIF</a:t>
            </a:r>
            <a:endParaRPr b="0" i="0" sz="1100" u="none" cap="none" strike="noStrike">
              <a:solidFill>
                <a:srgbClr val="000000"/>
              </a:solidFill>
              <a:latin typeface="Arial"/>
              <a:ea typeface="Arial"/>
              <a:cs typeface="Arial"/>
              <a:sym typeface="Arial"/>
            </a:endParaRPr>
          </a:p>
        </p:txBody>
      </p:sp>
      <p:cxnSp>
        <p:nvCxnSpPr>
          <p:cNvPr id="22" name="Google Shape;22;p84"/>
          <p:cNvCxnSpPr/>
          <p:nvPr/>
        </p:nvCxnSpPr>
        <p:spPr>
          <a:xfrm>
            <a:off x="6772275" y="421936"/>
            <a:ext cx="7017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3" name="Shape 23"/>
        <p:cNvGrpSpPr/>
        <p:nvPr/>
      </p:nvGrpSpPr>
      <p:grpSpPr>
        <a:xfrm>
          <a:off x="0" y="0"/>
          <a:ext cx="0" cy="0"/>
          <a:chOff x="0" y="0"/>
          <a:chExt cx="0" cy="0"/>
        </a:xfrm>
      </p:grpSpPr>
      <p:sp>
        <p:nvSpPr>
          <p:cNvPr id="24" name="Google Shape;24;p85"/>
          <p:cNvSpPr txBox="1"/>
          <p:nvPr>
            <p:ph idx="12" type="sldNum"/>
          </p:nvPr>
        </p:nvSpPr>
        <p:spPr>
          <a:xfrm>
            <a:off x="8249537" y="321326"/>
            <a:ext cx="6849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25" name="Google Shape;25;p85"/>
          <p:cNvSpPr/>
          <p:nvPr/>
        </p:nvSpPr>
        <p:spPr>
          <a:xfrm rot="-2530027">
            <a:off x="5449137" y="-83355"/>
            <a:ext cx="390588" cy="390588"/>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 name="Google Shape;26;p85"/>
          <p:cNvSpPr/>
          <p:nvPr/>
        </p:nvSpPr>
        <p:spPr>
          <a:xfrm>
            <a:off x="8198272" y="1572455"/>
            <a:ext cx="390600" cy="390600"/>
          </a:xfrm>
          <a:prstGeom prst="rect">
            <a:avLst/>
          </a:prstGeom>
          <a:solidFill>
            <a:srgbClr val="31278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 name="Google Shape;27;p85"/>
          <p:cNvSpPr/>
          <p:nvPr/>
        </p:nvSpPr>
        <p:spPr>
          <a:xfrm rot="-7158156">
            <a:off x="8054182" y="265724"/>
            <a:ext cx="390461" cy="390461"/>
          </a:xfrm>
          <a:prstGeom prst="rect">
            <a:avLst/>
          </a:prstGeom>
          <a:solidFill>
            <a:srgbClr val="E7302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 name="Google Shape;28;p85"/>
          <p:cNvSpPr/>
          <p:nvPr/>
        </p:nvSpPr>
        <p:spPr>
          <a:xfrm rot="-1983314">
            <a:off x="8948740" y="1787956"/>
            <a:ext cx="390505" cy="390505"/>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 name="Google Shape;29;p85"/>
          <p:cNvSpPr/>
          <p:nvPr/>
        </p:nvSpPr>
        <p:spPr>
          <a:xfrm rot="-2530027">
            <a:off x="7676329" y="2147544"/>
            <a:ext cx="390588" cy="390588"/>
          </a:xfrm>
          <a:prstGeom prst="rect">
            <a:avLst/>
          </a:prstGeom>
          <a:solidFill>
            <a:srgbClr val="BA69A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 name="Google Shape;30;p85"/>
          <p:cNvSpPr/>
          <p:nvPr/>
        </p:nvSpPr>
        <p:spPr>
          <a:xfrm rot="-1427291">
            <a:off x="6931850" y="449880"/>
            <a:ext cx="390473" cy="390473"/>
          </a:xfrm>
          <a:prstGeom prst="rect">
            <a:avLst/>
          </a:prstGeom>
          <a:solidFill>
            <a:srgbClr val="3AAA3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 name="Google Shape;31;p85"/>
          <p:cNvSpPr/>
          <p:nvPr/>
        </p:nvSpPr>
        <p:spPr>
          <a:xfrm rot="-2530027">
            <a:off x="8848756" y="962096"/>
            <a:ext cx="390588" cy="390588"/>
          </a:xfrm>
          <a:prstGeom prst="rect">
            <a:avLst/>
          </a:prstGeom>
          <a:solidFill>
            <a:srgbClr val="2DAAE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 name="Google Shape;32;p85"/>
          <p:cNvSpPr/>
          <p:nvPr/>
        </p:nvSpPr>
        <p:spPr>
          <a:xfrm rot="-1278175">
            <a:off x="8572956" y="2238756"/>
            <a:ext cx="390588" cy="390588"/>
          </a:xfrm>
          <a:prstGeom prst="rect">
            <a:avLst/>
          </a:prstGeom>
          <a:solidFill>
            <a:srgbClr val="FFED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 name="Google Shape;33;p85"/>
          <p:cNvSpPr/>
          <p:nvPr/>
        </p:nvSpPr>
        <p:spPr>
          <a:xfrm rot="-2530027">
            <a:off x="8825797" y="3066293"/>
            <a:ext cx="390588" cy="390588"/>
          </a:xfrm>
          <a:prstGeom prst="rect">
            <a:avLst/>
          </a:prstGeom>
          <a:solidFill>
            <a:srgbClr val="94C11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 name="Google Shape;34;p85"/>
          <p:cNvSpPr/>
          <p:nvPr/>
        </p:nvSpPr>
        <p:spPr>
          <a:xfrm rot="1487615">
            <a:off x="7785168" y="955909"/>
            <a:ext cx="390604" cy="39060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 name="Google Shape;35;p85"/>
          <p:cNvSpPr txBox="1"/>
          <p:nvPr/>
        </p:nvSpPr>
        <p:spPr>
          <a:xfrm>
            <a:off x="4588968" y="4784455"/>
            <a:ext cx="4295700" cy="229500"/>
          </a:xfrm>
          <a:prstGeom prst="rect">
            <a:avLst/>
          </a:prstGeom>
          <a:noFill/>
          <a:ln>
            <a:noFill/>
          </a:ln>
        </p:spPr>
        <p:txBody>
          <a:bodyPr anchorCtr="0" anchor="t" bIns="34275" lIns="68575" spcFirstLastPara="1" rIns="68575" wrap="square" tIns="34275">
            <a:noAutofit/>
          </a:bodyPr>
          <a:lstStyle/>
          <a:p>
            <a:pPr indent="0" lvl="0" marL="0" marR="0" rtl="0" algn="r">
              <a:lnSpc>
                <a:spcPct val="80000"/>
              </a:lnSpc>
              <a:spcBef>
                <a:spcPts val="0"/>
              </a:spcBef>
              <a:spcAft>
                <a:spcPts val="0"/>
              </a:spcAft>
              <a:buClr>
                <a:srgbClr val="215968"/>
              </a:buClr>
              <a:buSzPts val="1200"/>
              <a:buFont typeface="Noto Sans Symbols"/>
              <a:buNone/>
            </a:pPr>
            <a:r>
              <a:rPr b="0" i="0" lang="fr" sz="1200" u="none" cap="none" strike="noStrike">
                <a:solidFill>
                  <a:srgbClr val="31859C"/>
                </a:solidFill>
                <a:latin typeface="Arial"/>
                <a:ea typeface="Arial"/>
                <a:cs typeface="Arial"/>
                <a:sym typeface="Arial"/>
              </a:rPr>
              <a:t>Dane de l’académie de Créteil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titre">
  <p:cSld name="Intertitre">
    <p:spTree>
      <p:nvGrpSpPr>
        <p:cNvPr id="36" name="Shape 36"/>
        <p:cNvGrpSpPr/>
        <p:nvPr/>
      </p:nvGrpSpPr>
      <p:grpSpPr>
        <a:xfrm>
          <a:off x="0" y="0"/>
          <a:ext cx="0" cy="0"/>
          <a:chOff x="0" y="0"/>
          <a:chExt cx="0" cy="0"/>
        </a:xfrm>
      </p:grpSpPr>
      <p:sp>
        <p:nvSpPr>
          <p:cNvPr id="37" name="Google Shape;37;p86"/>
          <p:cNvSpPr/>
          <p:nvPr/>
        </p:nvSpPr>
        <p:spPr>
          <a:xfrm rot="-2530027">
            <a:off x="5449137" y="-83355"/>
            <a:ext cx="390588" cy="390588"/>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 name="Google Shape;38;p86"/>
          <p:cNvSpPr/>
          <p:nvPr/>
        </p:nvSpPr>
        <p:spPr>
          <a:xfrm>
            <a:off x="8198272" y="1572455"/>
            <a:ext cx="390600" cy="390600"/>
          </a:xfrm>
          <a:prstGeom prst="rect">
            <a:avLst/>
          </a:prstGeom>
          <a:solidFill>
            <a:srgbClr val="31278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 name="Google Shape;39;p86"/>
          <p:cNvSpPr/>
          <p:nvPr/>
        </p:nvSpPr>
        <p:spPr>
          <a:xfrm rot="-7158156">
            <a:off x="8054182" y="265724"/>
            <a:ext cx="390461" cy="390461"/>
          </a:xfrm>
          <a:prstGeom prst="rect">
            <a:avLst/>
          </a:prstGeom>
          <a:solidFill>
            <a:srgbClr val="E7302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 name="Google Shape;40;p86"/>
          <p:cNvSpPr/>
          <p:nvPr/>
        </p:nvSpPr>
        <p:spPr>
          <a:xfrm rot="-1983314">
            <a:off x="8948740" y="1787956"/>
            <a:ext cx="390505" cy="390505"/>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 name="Google Shape;41;p86"/>
          <p:cNvSpPr/>
          <p:nvPr/>
        </p:nvSpPr>
        <p:spPr>
          <a:xfrm rot="-2530027">
            <a:off x="7676329" y="2147544"/>
            <a:ext cx="390588" cy="390588"/>
          </a:xfrm>
          <a:prstGeom prst="rect">
            <a:avLst/>
          </a:prstGeom>
          <a:solidFill>
            <a:srgbClr val="BA69A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 name="Google Shape;42;p86"/>
          <p:cNvSpPr/>
          <p:nvPr/>
        </p:nvSpPr>
        <p:spPr>
          <a:xfrm rot="-1427291">
            <a:off x="6931850" y="449880"/>
            <a:ext cx="390473" cy="390473"/>
          </a:xfrm>
          <a:prstGeom prst="rect">
            <a:avLst/>
          </a:prstGeom>
          <a:solidFill>
            <a:srgbClr val="3AAA3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 name="Google Shape;43;p86"/>
          <p:cNvSpPr/>
          <p:nvPr/>
        </p:nvSpPr>
        <p:spPr>
          <a:xfrm rot="-2530027">
            <a:off x="8848756" y="962096"/>
            <a:ext cx="390588" cy="390588"/>
          </a:xfrm>
          <a:prstGeom prst="rect">
            <a:avLst/>
          </a:prstGeom>
          <a:solidFill>
            <a:srgbClr val="2DAAE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 name="Google Shape;44;p86"/>
          <p:cNvSpPr/>
          <p:nvPr/>
        </p:nvSpPr>
        <p:spPr>
          <a:xfrm rot="-1278175">
            <a:off x="8572956" y="2238756"/>
            <a:ext cx="390588" cy="390588"/>
          </a:xfrm>
          <a:prstGeom prst="rect">
            <a:avLst/>
          </a:prstGeom>
          <a:solidFill>
            <a:srgbClr val="FFED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 name="Google Shape;45;p86"/>
          <p:cNvSpPr/>
          <p:nvPr/>
        </p:nvSpPr>
        <p:spPr>
          <a:xfrm rot="-2530027">
            <a:off x="8825797" y="3066293"/>
            <a:ext cx="390588" cy="390588"/>
          </a:xfrm>
          <a:prstGeom prst="rect">
            <a:avLst/>
          </a:prstGeom>
          <a:solidFill>
            <a:srgbClr val="94C11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 name="Google Shape;46;p86"/>
          <p:cNvSpPr/>
          <p:nvPr/>
        </p:nvSpPr>
        <p:spPr>
          <a:xfrm rot="1487615">
            <a:off x="7785168" y="955909"/>
            <a:ext cx="390604" cy="39060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7" name="Google Shape;47;p86"/>
          <p:cNvGrpSpPr/>
          <p:nvPr/>
        </p:nvGrpSpPr>
        <p:grpSpPr>
          <a:xfrm rot="10800000">
            <a:off x="990796" y="4255480"/>
            <a:ext cx="5800725" cy="185738"/>
            <a:chOff x="2933710" y="473075"/>
            <a:chExt cx="7734300" cy="247650"/>
          </a:xfrm>
        </p:grpSpPr>
        <p:cxnSp>
          <p:nvCxnSpPr>
            <p:cNvPr id="48" name="Google Shape;48;p86"/>
            <p:cNvCxnSpPr/>
            <p:nvPr/>
          </p:nvCxnSpPr>
          <p:spPr>
            <a:xfrm>
              <a:off x="2933710" y="473075"/>
              <a:ext cx="7734300" cy="28500"/>
            </a:xfrm>
            <a:prstGeom prst="straightConnector1">
              <a:avLst/>
            </a:prstGeom>
            <a:noFill/>
            <a:ln cap="flat" cmpd="sng" w="57150">
              <a:solidFill>
                <a:srgbClr val="215968"/>
              </a:solidFill>
              <a:prstDash val="solid"/>
              <a:miter lim="800000"/>
              <a:headEnd len="sm" w="sm" type="none"/>
              <a:tailEnd len="sm" w="sm" type="none"/>
            </a:ln>
          </p:spPr>
        </p:cxnSp>
        <p:cxnSp>
          <p:nvCxnSpPr>
            <p:cNvPr id="49" name="Google Shape;49;p86"/>
            <p:cNvCxnSpPr/>
            <p:nvPr/>
          </p:nvCxnSpPr>
          <p:spPr>
            <a:xfrm rot="10800000">
              <a:off x="10668000" y="473225"/>
              <a:ext cx="0" cy="247500"/>
            </a:xfrm>
            <a:prstGeom prst="straightConnector1">
              <a:avLst/>
            </a:prstGeom>
            <a:noFill/>
            <a:ln cap="flat" cmpd="sng" w="57150">
              <a:solidFill>
                <a:srgbClr val="215968"/>
              </a:solidFill>
              <a:prstDash val="solid"/>
              <a:miter lim="800000"/>
              <a:headEnd len="sm" w="sm" type="none"/>
              <a:tailEnd len="sm" w="sm" type="none"/>
            </a:ln>
          </p:spPr>
        </p:cxnSp>
      </p:grpSp>
      <p:sp>
        <p:nvSpPr>
          <p:cNvPr id="50" name="Google Shape;50;p86"/>
          <p:cNvSpPr txBox="1"/>
          <p:nvPr>
            <p:ph type="title"/>
          </p:nvPr>
        </p:nvSpPr>
        <p:spPr>
          <a:xfrm>
            <a:off x="1022364" y="1572455"/>
            <a:ext cx="5800800" cy="2413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215968"/>
              </a:buClr>
              <a:buSzPts val="4500"/>
              <a:buFont typeface="Arial Black"/>
              <a:buNone/>
              <a:defRPr sz="4500">
                <a:solidFill>
                  <a:srgbClr val="215968"/>
                </a:solidFill>
                <a:latin typeface="Arial Black"/>
                <a:ea typeface="Arial Black"/>
                <a:cs typeface="Arial Black"/>
                <a:sym typeface="Arial Black"/>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86"/>
          <p:cNvSpPr txBox="1"/>
          <p:nvPr>
            <p:ph idx="12" type="sldNum"/>
          </p:nvPr>
        </p:nvSpPr>
        <p:spPr>
          <a:xfrm>
            <a:off x="8515350" y="111875"/>
            <a:ext cx="4599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52" name="Google Shape;52;p86"/>
          <p:cNvSpPr txBox="1"/>
          <p:nvPr/>
        </p:nvSpPr>
        <p:spPr>
          <a:xfrm>
            <a:off x="4588968" y="4784455"/>
            <a:ext cx="4295700" cy="229500"/>
          </a:xfrm>
          <a:prstGeom prst="rect">
            <a:avLst/>
          </a:prstGeom>
          <a:noFill/>
          <a:ln>
            <a:noFill/>
          </a:ln>
        </p:spPr>
        <p:txBody>
          <a:bodyPr anchorCtr="0" anchor="t" bIns="34275" lIns="68575" spcFirstLastPara="1" rIns="68575" wrap="square" tIns="34275">
            <a:noAutofit/>
          </a:bodyPr>
          <a:lstStyle/>
          <a:p>
            <a:pPr indent="0" lvl="0" marL="0" marR="0" rtl="0" algn="r">
              <a:lnSpc>
                <a:spcPct val="80000"/>
              </a:lnSpc>
              <a:spcBef>
                <a:spcPts val="0"/>
              </a:spcBef>
              <a:spcAft>
                <a:spcPts val="0"/>
              </a:spcAft>
              <a:buClr>
                <a:srgbClr val="215968"/>
              </a:buClr>
              <a:buSzPts val="1200"/>
              <a:buFont typeface="Noto Sans Symbols"/>
              <a:buNone/>
            </a:pPr>
            <a:r>
              <a:rPr b="0" i="0" lang="fr" sz="1200" u="none" cap="none" strike="noStrike">
                <a:solidFill>
                  <a:srgbClr val="31859C"/>
                </a:solidFill>
                <a:latin typeface="Arial"/>
                <a:ea typeface="Arial"/>
                <a:cs typeface="Arial"/>
                <a:sym typeface="Arial"/>
              </a:rPr>
              <a:t>Dane de l’académie de Créteil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r image ? ">
  <p:cSld name="Pour image ? ">
    <p:spTree>
      <p:nvGrpSpPr>
        <p:cNvPr id="53" name="Shape 53"/>
        <p:cNvGrpSpPr/>
        <p:nvPr/>
      </p:nvGrpSpPr>
      <p:grpSpPr>
        <a:xfrm>
          <a:off x="0" y="0"/>
          <a:ext cx="0" cy="0"/>
          <a:chOff x="0" y="0"/>
          <a:chExt cx="0" cy="0"/>
        </a:xfrm>
      </p:grpSpPr>
      <p:sp>
        <p:nvSpPr>
          <p:cNvPr id="54" name="Google Shape;54;p87"/>
          <p:cNvSpPr txBox="1"/>
          <p:nvPr>
            <p:ph idx="1" type="body"/>
          </p:nvPr>
        </p:nvSpPr>
        <p:spPr>
          <a:xfrm>
            <a:off x="348019" y="195128"/>
            <a:ext cx="8586600" cy="4560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 name="Google Shape;55;p87"/>
          <p:cNvSpPr txBox="1"/>
          <p:nvPr>
            <p:ph idx="12" type="sldNum"/>
          </p:nvPr>
        </p:nvSpPr>
        <p:spPr>
          <a:xfrm>
            <a:off x="8249537" y="321326"/>
            <a:ext cx="6849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56" name="Google Shape;56;p87"/>
          <p:cNvSpPr/>
          <p:nvPr/>
        </p:nvSpPr>
        <p:spPr>
          <a:xfrm rot="-2530027">
            <a:off x="7124707" y="-202776"/>
            <a:ext cx="390588" cy="390588"/>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 name="Google Shape;57;p87"/>
          <p:cNvSpPr/>
          <p:nvPr/>
        </p:nvSpPr>
        <p:spPr>
          <a:xfrm>
            <a:off x="9486104" y="182397"/>
            <a:ext cx="390600" cy="390600"/>
          </a:xfrm>
          <a:prstGeom prst="rect">
            <a:avLst/>
          </a:prstGeom>
          <a:solidFill>
            <a:srgbClr val="31278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 name="Google Shape;58;p87"/>
          <p:cNvSpPr/>
          <p:nvPr/>
        </p:nvSpPr>
        <p:spPr>
          <a:xfrm rot="-7158156">
            <a:off x="8217852" y="63010"/>
            <a:ext cx="390461" cy="390461"/>
          </a:xfrm>
          <a:prstGeom prst="rect">
            <a:avLst/>
          </a:prstGeom>
          <a:solidFill>
            <a:srgbClr val="E7302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 name="Google Shape;59;p87"/>
          <p:cNvSpPr/>
          <p:nvPr/>
        </p:nvSpPr>
        <p:spPr>
          <a:xfrm rot="1304161">
            <a:off x="9106018" y="1618339"/>
            <a:ext cx="390462" cy="39046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 name="Google Shape;60;p87"/>
          <p:cNvSpPr/>
          <p:nvPr/>
        </p:nvSpPr>
        <p:spPr>
          <a:xfrm rot="-2530027">
            <a:off x="116039" y="4428153"/>
            <a:ext cx="390588" cy="390588"/>
          </a:xfrm>
          <a:prstGeom prst="rect">
            <a:avLst/>
          </a:prstGeom>
          <a:solidFill>
            <a:srgbClr val="BA69A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 name="Google Shape;61;p87"/>
          <p:cNvSpPr/>
          <p:nvPr/>
        </p:nvSpPr>
        <p:spPr>
          <a:xfrm rot="-1427291">
            <a:off x="9033373" y="-160029"/>
            <a:ext cx="390473" cy="390473"/>
          </a:xfrm>
          <a:prstGeom prst="rect">
            <a:avLst/>
          </a:prstGeom>
          <a:solidFill>
            <a:srgbClr val="3AAA3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 name="Google Shape;62;p87"/>
          <p:cNvSpPr/>
          <p:nvPr/>
        </p:nvSpPr>
        <p:spPr>
          <a:xfrm rot="-2530027">
            <a:off x="9403238" y="1283625"/>
            <a:ext cx="390588" cy="390588"/>
          </a:xfrm>
          <a:prstGeom prst="rect">
            <a:avLst/>
          </a:prstGeom>
          <a:solidFill>
            <a:srgbClr val="2DAAE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 name="Google Shape;63;p87"/>
          <p:cNvSpPr/>
          <p:nvPr/>
        </p:nvSpPr>
        <p:spPr>
          <a:xfrm rot="-1278175">
            <a:off x="8976282" y="2423250"/>
            <a:ext cx="390588" cy="390588"/>
          </a:xfrm>
          <a:prstGeom prst="rect">
            <a:avLst/>
          </a:prstGeom>
          <a:solidFill>
            <a:srgbClr val="FFED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 name="Google Shape;64;p87"/>
          <p:cNvSpPr/>
          <p:nvPr/>
        </p:nvSpPr>
        <p:spPr>
          <a:xfrm rot="-2530027">
            <a:off x="8825797" y="3066293"/>
            <a:ext cx="390588" cy="390588"/>
          </a:xfrm>
          <a:prstGeom prst="rect">
            <a:avLst/>
          </a:prstGeom>
          <a:solidFill>
            <a:srgbClr val="94C11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 name="Google Shape;65;p87"/>
          <p:cNvSpPr/>
          <p:nvPr/>
        </p:nvSpPr>
        <p:spPr>
          <a:xfrm rot="1487615">
            <a:off x="9144122" y="634263"/>
            <a:ext cx="390604" cy="39060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 name="Google Shape;66;p87"/>
          <p:cNvSpPr txBox="1"/>
          <p:nvPr/>
        </p:nvSpPr>
        <p:spPr>
          <a:xfrm>
            <a:off x="4588968" y="4784455"/>
            <a:ext cx="4295700" cy="229500"/>
          </a:xfrm>
          <a:prstGeom prst="rect">
            <a:avLst/>
          </a:prstGeom>
          <a:noFill/>
          <a:ln>
            <a:noFill/>
          </a:ln>
        </p:spPr>
        <p:txBody>
          <a:bodyPr anchorCtr="0" anchor="t" bIns="34275" lIns="68575" spcFirstLastPara="1" rIns="68575" wrap="square" tIns="34275">
            <a:noAutofit/>
          </a:bodyPr>
          <a:lstStyle/>
          <a:p>
            <a:pPr indent="0" lvl="0" marL="0" marR="0" rtl="0" algn="r">
              <a:lnSpc>
                <a:spcPct val="80000"/>
              </a:lnSpc>
              <a:spcBef>
                <a:spcPts val="0"/>
              </a:spcBef>
              <a:spcAft>
                <a:spcPts val="0"/>
              </a:spcAft>
              <a:buClr>
                <a:srgbClr val="215968"/>
              </a:buClr>
              <a:buSzPts val="1200"/>
              <a:buFont typeface="Noto Sans Symbols"/>
              <a:buNone/>
            </a:pPr>
            <a:r>
              <a:rPr b="0" i="0" lang="fr" sz="1200" u="none" cap="none" strike="noStrike">
                <a:solidFill>
                  <a:srgbClr val="31859C"/>
                </a:solidFill>
                <a:latin typeface="Arial"/>
                <a:ea typeface="Arial"/>
                <a:cs typeface="Arial"/>
                <a:sym typeface="Arial"/>
              </a:rPr>
              <a:t>Dane de l’académie de Créteil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p:cSld name="Texte">
    <p:spTree>
      <p:nvGrpSpPr>
        <p:cNvPr id="67" name="Shape 67"/>
        <p:cNvGrpSpPr/>
        <p:nvPr/>
      </p:nvGrpSpPr>
      <p:grpSpPr>
        <a:xfrm>
          <a:off x="0" y="0"/>
          <a:ext cx="0" cy="0"/>
          <a:chOff x="0" y="0"/>
          <a:chExt cx="0" cy="0"/>
        </a:xfrm>
      </p:grpSpPr>
      <p:sp>
        <p:nvSpPr>
          <p:cNvPr id="68" name="Google Shape;68;p89"/>
          <p:cNvSpPr/>
          <p:nvPr/>
        </p:nvSpPr>
        <p:spPr>
          <a:xfrm rot="-2530027">
            <a:off x="5449137" y="-83355"/>
            <a:ext cx="390588" cy="390588"/>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 name="Google Shape;69;p89"/>
          <p:cNvSpPr/>
          <p:nvPr/>
        </p:nvSpPr>
        <p:spPr>
          <a:xfrm>
            <a:off x="8198272" y="1572455"/>
            <a:ext cx="390600" cy="390600"/>
          </a:xfrm>
          <a:prstGeom prst="rect">
            <a:avLst/>
          </a:prstGeom>
          <a:solidFill>
            <a:srgbClr val="31278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 name="Google Shape;70;p89"/>
          <p:cNvSpPr/>
          <p:nvPr/>
        </p:nvSpPr>
        <p:spPr>
          <a:xfrm rot="-7158156">
            <a:off x="8054182" y="265724"/>
            <a:ext cx="390461" cy="390461"/>
          </a:xfrm>
          <a:prstGeom prst="rect">
            <a:avLst/>
          </a:prstGeom>
          <a:solidFill>
            <a:srgbClr val="E7302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 name="Google Shape;71;p89"/>
          <p:cNvSpPr/>
          <p:nvPr/>
        </p:nvSpPr>
        <p:spPr>
          <a:xfrm rot="-1983314">
            <a:off x="8948740" y="1787956"/>
            <a:ext cx="390505" cy="390505"/>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 name="Google Shape;72;p89"/>
          <p:cNvSpPr/>
          <p:nvPr/>
        </p:nvSpPr>
        <p:spPr>
          <a:xfrm rot="-2530027">
            <a:off x="7676329" y="2147544"/>
            <a:ext cx="390588" cy="390588"/>
          </a:xfrm>
          <a:prstGeom prst="rect">
            <a:avLst/>
          </a:prstGeom>
          <a:solidFill>
            <a:srgbClr val="BA69A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 name="Google Shape;73;p89"/>
          <p:cNvSpPr/>
          <p:nvPr/>
        </p:nvSpPr>
        <p:spPr>
          <a:xfrm rot="-1427291">
            <a:off x="6931850" y="449880"/>
            <a:ext cx="390473" cy="390473"/>
          </a:xfrm>
          <a:prstGeom prst="rect">
            <a:avLst/>
          </a:prstGeom>
          <a:solidFill>
            <a:srgbClr val="3AAA3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 name="Google Shape;74;p89"/>
          <p:cNvSpPr/>
          <p:nvPr/>
        </p:nvSpPr>
        <p:spPr>
          <a:xfrm rot="-2530027">
            <a:off x="8848756" y="962096"/>
            <a:ext cx="390588" cy="390588"/>
          </a:xfrm>
          <a:prstGeom prst="rect">
            <a:avLst/>
          </a:prstGeom>
          <a:solidFill>
            <a:srgbClr val="2DAAE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 name="Google Shape;75;p89"/>
          <p:cNvSpPr/>
          <p:nvPr/>
        </p:nvSpPr>
        <p:spPr>
          <a:xfrm rot="-1278175">
            <a:off x="8572956" y="2238756"/>
            <a:ext cx="390588" cy="390588"/>
          </a:xfrm>
          <a:prstGeom prst="rect">
            <a:avLst/>
          </a:prstGeom>
          <a:solidFill>
            <a:srgbClr val="FFED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 name="Google Shape;76;p89"/>
          <p:cNvSpPr/>
          <p:nvPr/>
        </p:nvSpPr>
        <p:spPr>
          <a:xfrm rot="-2530027">
            <a:off x="8825797" y="3066293"/>
            <a:ext cx="390588" cy="390588"/>
          </a:xfrm>
          <a:prstGeom prst="rect">
            <a:avLst/>
          </a:prstGeom>
          <a:solidFill>
            <a:srgbClr val="94C11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 name="Google Shape;77;p89"/>
          <p:cNvSpPr/>
          <p:nvPr/>
        </p:nvSpPr>
        <p:spPr>
          <a:xfrm rot="1487615">
            <a:off x="7785168" y="955909"/>
            <a:ext cx="390604" cy="39060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8" name="Google Shape;78;p89"/>
          <p:cNvSpPr txBox="1"/>
          <p:nvPr>
            <p:ph type="ctrTitle"/>
          </p:nvPr>
        </p:nvSpPr>
        <p:spPr>
          <a:xfrm>
            <a:off x="1012753" y="926035"/>
            <a:ext cx="5810100" cy="10140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215968"/>
              </a:buClr>
              <a:buSzPts val="2400"/>
              <a:buFont typeface="Arial Black"/>
              <a:buNone/>
              <a:defRPr sz="2400">
                <a:solidFill>
                  <a:srgbClr val="21596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89"/>
          <p:cNvSpPr txBox="1"/>
          <p:nvPr>
            <p:ph idx="1" type="subTitle"/>
          </p:nvPr>
        </p:nvSpPr>
        <p:spPr>
          <a:xfrm>
            <a:off x="1012753" y="2124077"/>
            <a:ext cx="5772000" cy="25374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700"/>
              <a:buNone/>
              <a:defRPr sz="1700">
                <a:solidFill>
                  <a:srgbClr val="31859C"/>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80" name="Google Shape;80;p89"/>
          <p:cNvSpPr txBox="1"/>
          <p:nvPr>
            <p:ph idx="12" type="sldNum"/>
          </p:nvPr>
        </p:nvSpPr>
        <p:spPr>
          <a:xfrm>
            <a:off x="8515350" y="111875"/>
            <a:ext cx="4599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81" name="Google Shape;81;p89"/>
          <p:cNvSpPr txBox="1"/>
          <p:nvPr/>
        </p:nvSpPr>
        <p:spPr>
          <a:xfrm>
            <a:off x="4588968" y="4784455"/>
            <a:ext cx="4295700" cy="229500"/>
          </a:xfrm>
          <a:prstGeom prst="rect">
            <a:avLst/>
          </a:prstGeom>
          <a:noFill/>
          <a:ln>
            <a:noFill/>
          </a:ln>
        </p:spPr>
        <p:txBody>
          <a:bodyPr anchorCtr="0" anchor="t" bIns="34275" lIns="68575" spcFirstLastPara="1" rIns="68575" wrap="square" tIns="34275">
            <a:noAutofit/>
          </a:bodyPr>
          <a:lstStyle/>
          <a:p>
            <a:pPr indent="0" lvl="0" marL="0" marR="0" rtl="0" algn="r">
              <a:lnSpc>
                <a:spcPct val="80000"/>
              </a:lnSpc>
              <a:spcBef>
                <a:spcPts val="0"/>
              </a:spcBef>
              <a:spcAft>
                <a:spcPts val="0"/>
              </a:spcAft>
              <a:buClr>
                <a:srgbClr val="215968"/>
              </a:buClr>
              <a:buSzPts val="1200"/>
              <a:buFont typeface="Noto Sans Symbols"/>
              <a:buNone/>
            </a:pPr>
            <a:r>
              <a:rPr b="0" i="0" lang="fr" sz="1200" u="none" cap="none" strike="noStrike">
                <a:solidFill>
                  <a:srgbClr val="31859C"/>
                </a:solidFill>
                <a:latin typeface="Arial"/>
                <a:ea typeface="Arial"/>
                <a:cs typeface="Arial"/>
                <a:sym typeface="Arial"/>
              </a:rPr>
              <a:t>Dane de l’académie de Créteil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ntertitre">
  <p:cSld name="4_Intertitre">
    <p:spTree>
      <p:nvGrpSpPr>
        <p:cNvPr id="82" name="Shape 82"/>
        <p:cNvGrpSpPr/>
        <p:nvPr/>
      </p:nvGrpSpPr>
      <p:grpSpPr>
        <a:xfrm>
          <a:off x="0" y="0"/>
          <a:ext cx="0" cy="0"/>
          <a:chOff x="0" y="0"/>
          <a:chExt cx="0" cy="0"/>
        </a:xfrm>
      </p:grpSpPr>
      <p:sp>
        <p:nvSpPr>
          <p:cNvPr id="83" name="Google Shape;83;p88"/>
          <p:cNvSpPr txBox="1"/>
          <p:nvPr>
            <p:ph idx="1" type="body"/>
          </p:nvPr>
        </p:nvSpPr>
        <p:spPr>
          <a:xfrm>
            <a:off x="767686" y="927784"/>
            <a:ext cx="4166100" cy="3856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2100"/>
              <a:buNone/>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88"/>
          <p:cNvSpPr/>
          <p:nvPr/>
        </p:nvSpPr>
        <p:spPr>
          <a:xfrm rot="-2530027">
            <a:off x="5449137" y="-83355"/>
            <a:ext cx="390588" cy="390588"/>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 name="Google Shape;85;p88"/>
          <p:cNvSpPr/>
          <p:nvPr/>
        </p:nvSpPr>
        <p:spPr>
          <a:xfrm>
            <a:off x="8198272" y="1572455"/>
            <a:ext cx="390600" cy="390600"/>
          </a:xfrm>
          <a:prstGeom prst="rect">
            <a:avLst/>
          </a:prstGeom>
          <a:solidFill>
            <a:srgbClr val="31278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 name="Google Shape;86;p88"/>
          <p:cNvSpPr/>
          <p:nvPr/>
        </p:nvSpPr>
        <p:spPr>
          <a:xfrm rot="-7158156">
            <a:off x="8054182" y="265724"/>
            <a:ext cx="390461" cy="390461"/>
          </a:xfrm>
          <a:prstGeom prst="rect">
            <a:avLst/>
          </a:prstGeom>
          <a:solidFill>
            <a:srgbClr val="E7302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 name="Google Shape;87;p88"/>
          <p:cNvSpPr/>
          <p:nvPr/>
        </p:nvSpPr>
        <p:spPr>
          <a:xfrm rot="-1983314">
            <a:off x="8948740" y="1787956"/>
            <a:ext cx="390505" cy="390505"/>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88"/>
          <p:cNvSpPr/>
          <p:nvPr/>
        </p:nvSpPr>
        <p:spPr>
          <a:xfrm rot="-2530027">
            <a:off x="7676329" y="2147544"/>
            <a:ext cx="390588" cy="390588"/>
          </a:xfrm>
          <a:prstGeom prst="rect">
            <a:avLst/>
          </a:prstGeom>
          <a:solidFill>
            <a:srgbClr val="BA69A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88"/>
          <p:cNvSpPr/>
          <p:nvPr/>
        </p:nvSpPr>
        <p:spPr>
          <a:xfrm rot="-1427291">
            <a:off x="6931850" y="449880"/>
            <a:ext cx="390473" cy="390473"/>
          </a:xfrm>
          <a:prstGeom prst="rect">
            <a:avLst/>
          </a:prstGeom>
          <a:solidFill>
            <a:srgbClr val="3AAA3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0" name="Google Shape;90;p88"/>
          <p:cNvSpPr/>
          <p:nvPr/>
        </p:nvSpPr>
        <p:spPr>
          <a:xfrm rot="-2530027">
            <a:off x="8848756" y="962096"/>
            <a:ext cx="390588" cy="390588"/>
          </a:xfrm>
          <a:prstGeom prst="rect">
            <a:avLst/>
          </a:prstGeom>
          <a:solidFill>
            <a:srgbClr val="2DAAE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 name="Google Shape;91;p88"/>
          <p:cNvSpPr/>
          <p:nvPr/>
        </p:nvSpPr>
        <p:spPr>
          <a:xfrm rot="-1278175">
            <a:off x="8572956" y="2238756"/>
            <a:ext cx="390588" cy="390588"/>
          </a:xfrm>
          <a:prstGeom prst="rect">
            <a:avLst/>
          </a:prstGeom>
          <a:solidFill>
            <a:srgbClr val="FFED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2" name="Google Shape;92;p88"/>
          <p:cNvSpPr/>
          <p:nvPr/>
        </p:nvSpPr>
        <p:spPr>
          <a:xfrm rot="-2530027">
            <a:off x="8825797" y="3066293"/>
            <a:ext cx="390588" cy="390588"/>
          </a:xfrm>
          <a:prstGeom prst="rect">
            <a:avLst/>
          </a:prstGeom>
          <a:solidFill>
            <a:srgbClr val="94C11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3" name="Google Shape;93;p88"/>
          <p:cNvSpPr/>
          <p:nvPr/>
        </p:nvSpPr>
        <p:spPr>
          <a:xfrm rot="1487615">
            <a:off x="7785168" y="955909"/>
            <a:ext cx="390604" cy="39060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 name="Google Shape;94;p88"/>
          <p:cNvSpPr txBox="1"/>
          <p:nvPr>
            <p:ph type="ctrTitle"/>
          </p:nvPr>
        </p:nvSpPr>
        <p:spPr>
          <a:xfrm>
            <a:off x="767686" y="211022"/>
            <a:ext cx="5810100" cy="578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215968"/>
              </a:buClr>
              <a:buSzPts val="2400"/>
              <a:buFont typeface="Arial Black"/>
              <a:buNone/>
              <a:defRPr sz="2400">
                <a:solidFill>
                  <a:srgbClr val="21596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88"/>
          <p:cNvSpPr txBox="1"/>
          <p:nvPr>
            <p:ph idx="2" type="subTitle"/>
          </p:nvPr>
        </p:nvSpPr>
        <p:spPr>
          <a:xfrm>
            <a:off x="5200590" y="939229"/>
            <a:ext cx="2395200" cy="22698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200"/>
              <a:buNone/>
              <a:defRPr sz="1200">
                <a:solidFill>
                  <a:srgbClr val="31859C"/>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96" name="Google Shape;96;p88"/>
          <p:cNvSpPr txBox="1"/>
          <p:nvPr>
            <p:ph idx="12" type="sldNum"/>
          </p:nvPr>
        </p:nvSpPr>
        <p:spPr>
          <a:xfrm>
            <a:off x="8515350" y="111875"/>
            <a:ext cx="4599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97" name="Google Shape;97;p88"/>
          <p:cNvSpPr txBox="1"/>
          <p:nvPr/>
        </p:nvSpPr>
        <p:spPr>
          <a:xfrm>
            <a:off x="4588968" y="4784455"/>
            <a:ext cx="4295700" cy="229500"/>
          </a:xfrm>
          <a:prstGeom prst="rect">
            <a:avLst/>
          </a:prstGeom>
          <a:noFill/>
          <a:ln>
            <a:noFill/>
          </a:ln>
        </p:spPr>
        <p:txBody>
          <a:bodyPr anchorCtr="0" anchor="t" bIns="34275" lIns="68575" spcFirstLastPara="1" rIns="68575" wrap="square" tIns="34275">
            <a:noAutofit/>
          </a:bodyPr>
          <a:lstStyle/>
          <a:p>
            <a:pPr indent="0" lvl="0" marL="0" marR="0" rtl="0" algn="r">
              <a:lnSpc>
                <a:spcPct val="80000"/>
              </a:lnSpc>
              <a:spcBef>
                <a:spcPts val="0"/>
              </a:spcBef>
              <a:spcAft>
                <a:spcPts val="0"/>
              </a:spcAft>
              <a:buClr>
                <a:srgbClr val="215968"/>
              </a:buClr>
              <a:buSzPts val="1200"/>
              <a:buFont typeface="Noto Sans Symbols"/>
              <a:buNone/>
            </a:pPr>
            <a:r>
              <a:rPr b="0" i="0" lang="fr" sz="1200" u="none" cap="none" strike="noStrike">
                <a:solidFill>
                  <a:srgbClr val="31859C"/>
                </a:solidFill>
                <a:latin typeface="Arial"/>
                <a:ea typeface="Arial"/>
                <a:cs typeface="Arial"/>
                <a:sym typeface="Arial"/>
              </a:rPr>
              <a:t>Dane de l’académie de Créteil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ntertitre">
  <p:cSld name="3_Intertitre">
    <p:spTree>
      <p:nvGrpSpPr>
        <p:cNvPr id="98" name="Shape 98"/>
        <p:cNvGrpSpPr/>
        <p:nvPr/>
      </p:nvGrpSpPr>
      <p:grpSpPr>
        <a:xfrm>
          <a:off x="0" y="0"/>
          <a:ext cx="0" cy="0"/>
          <a:chOff x="0" y="0"/>
          <a:chExt cx="0" cy="0"/>
        </a:xfrm>
      </p:grpSpPr>
      <p:sp>
        <p:nvSpPr>
          <p:cNvPr id="99" name="Google Shape;99;p90"/>
          <p:cNvSpPr txBox="1"/>
          <p:nvPr>
            <p:ph idx="1" type="body"/>
          </p:nvPr>
        </p:nvSpPr>
        <p:spPr>
          <a:xfrm>
            <a:off x="767686" y="927784"/>
            <a:ext cx="69018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a:lvl1pPr>
            <a:lvl2pPr indent="-317500" lvl="1" marL="914400" algn="l">
              <a:lnSpc>
                <a:spcPct val="90000"/>
              </a:lnSpc>
              <a:spcBef>
                <a:spcPts val="400"/>
              </a:spcBef>
              <a:spcAft>
                <a:spcPts val="0"/>
              </a:spcAft>
              <a:buSzPts val="14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 name="Google Shape;100;p90"/>
          <p:cNvSpPr/>
          <p:nvPr/>
        </p:nvSpPr>
        <p:spPr>
          <a:xfrm rot="-2530027">
            <a:off x="5449137" y="-83355"/>
            <a:ext cx="390588" cy="390588"/>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 name="Google Shape;101;p90"/>
          <p:cNvSpPr/>
          <p:nvPr/>
        </p:nvSpPr>
        <p:spPr>
          <a:xfrm>
            <a:off x="8198272" y="1572455"/>
            <a:ext cx="390600" cy="390600"/>
          </a:xfrm>
          <a:prstGeom prst="rect">
            <a:avLst/>
          </a:prstGeom>
          <a:solidFill>
            <a:srgbClr val="31278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 name="Google Shape;102;p90"/>
          <p:cNvSpPr/>
          <p:nvPr/>
        </p:nvSpPr>
        <p:spPr>
          <a:xfrm rot="-7158156">
            <a:off x="8054182" y="265724"/>
            <a:ext cx="390461" cy="390461"/>
          </a:xfrm>
          <a:prstGeom prst="rect">
            <a:avLst/>
          </a:prstGeom>
          <a:solidFill>
            <a:srgbClr val="E7302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 name="Google Shape;103;p90"/>
          <p:cNvSpPr/>
          <p:nvPr/>
        </p:nvSpPr>
        <p:spPr>
          <a:xfrm rot="-1983314">
            <a:off x="8948740" y="1787956"/>
            <a:ext cx="390505" cy="390505"/>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 name="Google Shape;104;p90"/>
          <p:cNvSpPr/>
          <p:nvPr/>
        </p:nvSpPr>
        <p:spPr>
          <a:xfrm rot="-2530027">
            <a:off x="7676329" y="2147544"/>
            <a:ext cx="390588" cy="390588"/>
          </a:xfrm>
          <a:prstGeom prst="rect">
            <a:avLst/>
          </a:prstGeom>
          <a:solidFill>
            <a:srgbClr val="BA69A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 name="Google Shape;105;p90"/>
          <p:cNvSpPr/>
          <p:nvPr/>
        </p:nvSpPr>
        <p:spPr>
          <a:xfrm rot="-1427291">
            <a:off x="6931850" y="449880"/>
            <a:ext cx="390473" cy="390473"/>
          </a:xfrm>
          <a:prstGeom prst="rect">
            <a:avLst/>
          </a:prstGeom>
          <a:solidFill>
            <a:srgbClr val="3AAA3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6" name="Google Shape;106;p90"/>
          <p:cNvSpPr/>
          <p:nvPr/>
        </p:nvSpPr>
        <p:spPr>
          <a:xfrm rot="-2530027">
            <a:off x="8848756" y="962096"/>
            <a:ext cx="390588" cy="390588"/>
          </a:xfrm>
          <a:prstGeom prst="rect">
            <a:avLst/>
          </a:prstGeom>
          <a:solidFill>
            <a:srgbClr val="2DAAE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 name="Google Shape;107;p90"/>
          <p:cNvSpPr/>
          <p:nvPr/>
        </p:nvSpPr>
        <p:spPr>
          <a:xfrm rot="-1278175">
            <a:off x="8572956" y="2238756"/>
            <a:ext cx="390588" cy="390588"/>
          </a:xfrm>
          <a:prstGeom prst="rect">
            <a:avLst/>
          </a:prstGeom>
          <a:solidFill>
            <a:srgbClr val="FFED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 name="Google Shape;108;p90"/>
          <p:cNvSpPr/>
          <p:nvPr/>
        </p:nvSpPr>
        <p:spPr>
          <a:xfrm rot="-2530027">
            <a:off x="8825797" y="3066293"/>
            <a:ext cx="390588" cy="390588"/>
          </a:xfrm>
          <a:prstGeom prst="rect">
            <a:avLst/>
          </a:prstGeom>
          <a:solidFill>
            <a:srgbClr val="94C11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 name="Google Shape;109;p90"/>
          <p:cNvSpPr/>
          <p:nvPr/>
        </p:nvSpPr>
        <p:spPr>
          <a:xfrm rot="1487615">
            <a:off x="7785168" y="955909"/>
            <a:ext cx="390604" cy="39060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0" name="Google Shape;110;p90"/>
          <p:cNvSpPr txBox="1"/>
          <p:nvPr>
            <p:ph type="ctrTitle"/>
          </p:nvPr>
        </p:nvSpPr>
        <p:spPr>
          <a:xfrm>
            <a:off x="767686" y="211022"/>
            <a:ext cx="5810100" cy="578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215968"/>
              </a:buClr>
              <a:buSzPts val="2400"/>
              <a:buFont typeface="Arial Black"/>
              <a:buNone/>
              <a:defRPr sz="2400">
                <a:solidFill>
                  <a:srgbClr val="21596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90"/>
          <p:cNvSpPr txBox="1"/>
          <p:nvPr>
            <p:ph idx="2" type="subTitle"/>
          </p:nvPr>
        </p:nvSpPr>
        <p:spPr>
          <a:xfrm>
            <a:off x="767686" y="4320725"/>
            <a:ext cx="5650200" cy="5784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400"/>
              <a:buNone/>
              <a:defRPr sz="1400">
                <a:solidFill>
                  <a:srgbClr val="31859C"/>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12" name="Google Shape;112;p90"/>
          <p:cNvSpPr txBox="1"/>
          <p:nvPr>
            <p:ph idx="12" type="sldNum"/>
          </p:nvPr>
        </p:nvSpPr>
        <p:spPr>
          <a:xfrm>
            <a:off x="8515350" y="111875"/>
            <a:ext cx="4599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113" name="Google Shape;113;p90"/>
          <p:cNvSpPr txBox="1"/>
          <p:nvPr/>
        </p:nvSpPr>
        <p:spPr>
          <a:xfrm>
            <a:off x="4588968" y="4784455"/>
            <a:ext cx="4295700" cy="229500"/>
          </a:xfrm>
          <a:prstGeom prst="rect">
            <a:avLst/>
          </a:prstGeom>
          <a:noFill/>
          <a:ln>
            <a:noFill/>
          </a:ln>
        </p:spPr>
        <p:txBody>
          <a:bodyPr anchorCtr="0" anchor="t" bIns="34275" lIns="68575" spcFirstLastPara="1" rIns="68575" wrap="square" tIns="34275">
            <a:noAutofit/>
          </a:bodyPr>
          <a:lstStyle/>
          <a:p>
            <a:pPr indent="0" lvl="0" marL="0" marR="0" rtl="0" algn="r">
              <a:lnSpc>
                <a:spcPct val="80000"/>
              </a:lnSpc>
              <a:spcBef>
                <a:spcPts val="0"/>
              </a:spcBef>
              <a:spcAft>
                <a:spcPts val="0"/>
              </a:spcAft>
              <a:buClr>
                <a:srgbClr val="215968"/>
              </a:buClr>
              <a:buSzPts val="1200"/>
              <a:buFont typeface="Noto Sans Symbols"/>
              <a:buNone/>
            </a:pPr>
            <a:r>
              <a:rPr b="0" i="0" lang="fr" sz="1200" u="none" cap="none" strike="noStrike">
                <a:solidFill>
                  <a:srgbClr val="31859C"/>
                </a:solidFill>
                <a:latin typeface="Arial"/>
                <a:ea typeface="Arial"/>
                <a:cs typeface="Arial"/>
                <a:sym typeface="Arial"/>
              </a:rPr>
              <a:t>Dane de l’académie de Créteil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ntertitre">
  <p:cSld name="2_Intertitre">
    <p:spTree>
      <p:nvGrpSpPr>
        <p:cNvPr id="114" name="Shape 114"/>
        <p:cNvGrpSpPr/>
        <p:nvPr/>
      </p:nvGrpSpPr>
      <p:grpSpPr>
        <a:xfrm>
          <a:off x="0" y="0"/>
          <a:ext cx="0" cy="0"/>
          <a:chOff x="0" y="0"/>
          <a:chExt cx="0" cy="0"/>
        </a:xfrm>
      </p:grpSpPr>
      <p:sp>
        <p:nvSpPr>
          <p:cNvPr id="115" name="Google Shape;115;p91"/>
          <p:cNvSpPr/>
          <p:nvPr/>
        </p:nvSpPr>
        <p:spPr>
          <a:xfrm rot="-2530027">
            <a:off x="5449137" y="-83355"/>
            <a:ext cx="390588" cy="390588"/>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6" name="Google Shape;116;p91"/>
          <p:cNvSpPr/>
          <p:nvPr/>
        </p:nvSpPr>
        <p:spPr>
          <a:xfrm>
            <a:off x="8198272" y="1572455"/>
            <a:ext cx="390600" cy="390600"/>
          </a:xfrm>
          <a:prstGeom prst="rect">
            <a:avLst/>
          </a:prstGeom>
          <a:solidFill>
            <a:srgbClr val="31278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7" name="Google Shape;117;p91"/>
          <p:cNvSpPr/>
          <p:nvPr/>
        </p:nvSpPr>
        <p:spPr>
          <a:xfrm rot="-7158156">
            <a:off x="8054182" y="265724"/>
            <a:ext cx="390461" cy="390461"/>
          </a:xfrm>
          <a:prstGeom prst="rect">
            <a:avLst/>
          </a:prstGeom>
          <a:solidFill>
            <a:srgbClr val="E7302A"/>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8" name="Google Shape;118;p91"/>
          <p:cNvSpPr/>
          <p:nvPr/>
        </p:nvSpPr>
        <p:spPr>
          <a:xfrm rot="-1983314">
            <a:off x="8948740" y="1787956"/>
            <a:ext cx="390505" cy="390505"/>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9" name="Google Shape;119;p91"/>
          <p:cNvSpPr/>
          <p:nvPr/>
        </p:nvSpPr>
        <p:spPr>
          <a:xfrm rot="-2530027">
            <a:off x="7676329" y="2147544"/>
            <a:ext cx="390588" cy="390588"/>
          </a:xfrm>
          <a:prstGeom prst="rect">
            <a:avLst/>
          </a:prstGeom>
          <a:solidFill>
            <a:srgbClr val="BA69A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0" name="Google Shape;120;p91"/>
          <p:cNvSpPr/>
          <p:nvPr/>
        </p:nvSpPr>
        <p:spPr>
          <a:xfrm rot="-1427291">
            <a:off x="6931850" y="449880"/>
            <a:ext cx="390473" cy="390473"/>
          </a:xfrm>
          <a:prstGeom prst="rect">
            <a:avLst/>
          </a:prstGeom>
          <a:solidFill>
            <a:srgbClr val="3AAA3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1" name="Google Shape;121;p91"/>
          <p:cNvSpPr/>
          <p:nvPr/>
        </p:nvSpPr>
        <p:spPr>
          <a:xfrm rot="-2530027">
            <a:off x="8848756" y="962096"/>
            <a:ext cx="390588" cy="390588"/>
          </a:xfrm>
          <a:prstGeom prst="rect">
            <a:avLst/>
          </a:prstGeom>
          <a:solidFill>
            <a:srgbClr val="2DAAE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p91"/>
          <p:cNvSpPr/>
          <p:nvPr/>
        </p:nvSpPr>
        <p:spPr>
          <a:xfrm rot="-1278175">
            <a:off x="8572956" y="2238756"/>
            <a:ext cx="390588" cy="390588"/>
          </a:xfrm>
          <a:prstGeom prst="rect">
            <a:avLst/>
          </a:prstGeom>
          <a:solidFill>
            <a:srgbClr val="FFED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3" name="Google Shape;123;p91"/>
          <p:cNvSpPr/>
          <p:nvPr/>
        </p:nvSpPr>
        <p:spPr>
          <a:xfrm rot="-2530027">
            <a:off x="8825797" y="3066293"/>
            <a:ext cx="390588" cy="390588"/>
          </a:xfrm>
          <a:prstGeom prst="rect">
            <a:avLst/>
          </a:prstGeom>
          <a:solidFill>
            <a:srgbClr val="94C11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4" name="Google Shape;124;p91"/>
          <p:cNvSpPr/>
          <p:nvPr/>
        </p:nvSpPr>
        <p:spPr>
          <a:xfrm rot="1487615">
            <a:off x="7785168" y="955909"/>
            <a:ext cx="390604" cy="39060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 name="Google Shape;125;p91"/>
          <p:cNvSpPr txBox="1"/>
          <p:nvPr>
            <p:ph type="ctrTitle"/>
          </p:nvPr>
        </p:nvSpPr>
        <p:spPr>
          <a:xfrm>
            <a:off x="767686" y="211022"/>
            <a:ext cx="5810100" cy="5784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215968"/>
              </a:buClr>
              <a:buSzPts val="2400"/>
              <a:buFont typeface="Arial Black"/>
              <a:buNone/>
              <a:defRPr sz="2400">
                <a:solidFill>
                  <a:srgbClr val="21596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91"/>
          <p:cNvSpPr txBox="1"/>
          <p:nvPr>
            <p:ph idx="1" type="subTitle"/>
          </p:nvPr>
        </p:nvSpPr>
        <p:spPr>
          <a:xfrm>
            <a:off x="767686" y="4190656"/>
            <a:ext cx="5650200" cy="5784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SzPts val="1400"/>
              <a:buNone/>
              <a:defRPr sz="1400">
                <a:solidFill>
                  <a:srgbClr val="31859C"/>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27" name="Google Shape;127;p91"/>
          <p:cNvSpPr txBox="1"/>
          <p:nvPr>
            <p:ph idx="12" type="sldNum"/>
          </p:nvPr>
        </p:nvSpPr>
        <p:spPr>
          <a:xfrm>
            <a:off x="8515350" y="111875"/>
            <a:ext cx="4599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
        <p:nvSpPr>
          <p:cNvPr id="128" name="Google Shape;128;p91"/>
          <p:cNvSpPr txBox="1"/>
          <p:nvPr/>
        </p:nvSpPr>
        <p:spPr>
          <a:xfrm>
            <a:off x="4588968" y="4784455"/>
            <a:ext cx="4295700" cy="229500"/>
          </a:xfrm>
          <a:prstGeom prst="rect">
            <a:avLst/>
          </a:prstGeom>
          <a:noFill/>
          <a:ln>
            <a:noFill/>
          </a:ln>
        </p:spPr>
        <p:txBody>
          <a:bodyPr anchorCtr="0" anchor="t" bIns="34275" lIns="68575" spcFirstLastPara="1" rIns="68575" wrap="square" tIns="34275">
            <a:noAutofit/>
          </a:bodyPr>
          <a:lstStyle/>
          <a:p>
            <a:pPr indent="0" lvl="0" marL="0" marR="0" rtl="0" algn="r">
              <a:lnSpc>
                <a:spcPct val="80000"/>
              </a:lnSpc>
              <a:spcBef>
                <a:spcPts val="0"/>
              </a:spcBef>
              <a:spcAft>
                <a:spcPts val="0"/>
              </a:spcAft>
              <a:buClr>
                <a:srgbClr val="215968"/>
              </a:buClr>
              <a:buSzPts val="1200"/>
              <a:buFont typeface="Noto Sans Symbols"/>
              <a:buNone/>
            </a:pPr>
            <a:r>
              <a:rPr b="0" i="0" lang="fr" sz="1200" u="none" cap="none" strike="noStrike">
                <a:solidFill>
                  <a:srgbClr val="31859C"/>
                </a:solidFill>
                <a:latin typeface="Arial"/>
                <a:ea typeface="Arial"/>
                <a:cs typeface="Arial"/>
                <a:sym typeface="Arial"/>
              </a:rPr>
              <a:t>Dane de l’académie de Créteil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92"/>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1" name="Google Shape;131;p92"/>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32" name="Google Shape;132;p92"/>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215968"/>
              </a:buClr>
              <a:buSzPts val="2700"/>
              <a:buFont typeface="Arial Black"/>
              <a:buNone/>
              <a:defRPr b="0" i="0" sz="2700" u="none" cap="none" strike="noStrike">
                <a:solidFill>
                  <a:srgbClr val="215968"/>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8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215968"/>
              </a:buClr>
              <a:buSzPts val="2100"/>
              <a:buFont typeface="Noto Sans Symbols"/>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rgbClr val="31859C"/>
              </a:buClr>
              <a:buSzPts val="1800"/>
              <a:buFont typeface="Noto Sans Symbols"/>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rgbClr val="8CB3E3"/>
              </a:buClr>
              <a:buSzPts val="1500"/>
              <a:buFont typeface="Noto Sans Symbols"/>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rgbClr val="8CB3E3"/>
              </a:buClr>
              <a:buSzPts val="1400"/>
              <a:buFont typeface="Noto Sans Symbols"/>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rgbClr val="8CB3E3"/>
              </a:buClr>
              <a:buSzPts val="1400"/>
              <a:buFont typeface="Noto Sans Symbols"/>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8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9" name="Google Shape;9;p8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0" name="Google Shape;10;p83"/>
          <p:cNvSpPr txBox="1"/>
          <p:nvPr>
            <p:ph idx="12" type="sldNum"/>
          </p:nvPr>
        </p:nvSpPr>
        <p:spPr>
          <a:xfrm>
            <a:off x="8515350" y="111875"/>
            <a:ext cx="4599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4D96A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hyperlink" Target="https://capytale2.ac-paris.fr/web/c-auth/list?returnto=/web/code/6ddd-98032"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hyperlink" Target="https://capytale2.ac-paris.fr/web/c-auth/list?returnto=/web/code/951a-98038"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capytale2.ac-paris.fr/wiki/doku.php?id=star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en.wikibooks.org/wiki/LaTeX/Mathematic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towardsdatascience.com/write-markdown-latex-in-the-jupyter-notebook-10985edb91f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8.png"/><Relationship Id="rId8"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
          <p:cNvSpPr txBox="1"/>
          <p:nvPr>
            <p:ph type="ctrTitle"/>
          </p:nvPr>
        </p:nvSpPr>
        <p:spPr>
          <a:xfrm>
            <a:off x="2476488" y="1939594"/>
            <a:ext cx="5810100" cy="17907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2400"/>
              <a:buNone/>
            </a:pPr>
            <a:r>
              <a:rPr lang="fr"/>
              <a:t>Plateforme de partage d’activités de codage</a:t>
            </a:r>
            <a:endParaRPr/>
          </a:p>
        </p:txBody>
      </p:sp>
      <p:pic>
        <p:nvPicPr>
          <p:cNvPr id="138" name="Google Shape;138;p1"/>
          <p:cNvPicPr preferRelativeResize="0"/>
          <p:nvPr/>
        </p:nvPicPr>
        <p:blipFill>
          <a:blip r:embed="rId3">
            <a:alphaModFix/>
          </a:blip>
          <a:stretch>
            <a:fillRect/>
          </a:stretch>
        </p:blipFill>
        <p:spPr>
          <a:xfrm>
            <a:off x="3366938" y="936950"/>
            <a:ext cx="2410119" cy="16347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f5e7e54cbc_0_15"/>
          <p:cNvSpPr txBox="1"/>
          <p:nvPr/>
        </p:nvSpPr>
        <p:spPr>
          <a:xfrm>
            <a:off x="769025" y="769025"/>
            <a:ext cx="61824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b="1" lang="fr" sz="1600">
                <a:solidFill>
                  <a:srgbClr val="333333"/>
                </a:solidFill>
                <a:highlight>
                  <a:srgbClr val="FFFFFF"/>
                </a:highlight>
              </a:rPr>
              <a:t>Enseignement Doc = documentation sur différents sujets</a:t>
            </a:r>
            <a:endParaRPr b="1" sz="1600">
              <a:solidFill>
                <a:srgbClr val="333333"/>
              </a:solidFill>
              <a:highlight>
                <a:srgbClr val="FFFFFF"/>
              </a:highlight>
            </a:endParaRPr>
          </a:p>
        </p:txBody>
      </p:sp>
      <p:pic>
        <p:nvPicPr>
          <p:cNvPr id="198" name="Google Shape;198;gf5e7e54cbc_0_15"/>
          <p:cNvPicPr preferRelativeResize="0"/>
          <p:nvPr/>
        </p:nvPicPr>
        <p:blipFill>
          <a:blip r:embed="rId3">
            <a:alphaModFix/>
          </a:blip>
          <a:stretch>
            <a:fillRect/>
          </a:stretch>
        </p:blipFill>
        <p:spPr>
          <a:xfrm>
            <a:off x="638263" y="1200125"/>
            <a:ext cx="7867476" cy="3455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f5a8127b23_0_39"/>
          <p:cNvSpPr txBox="1"/>
          <p:nvPr>
            <p:ph type="title"/>
          </p:nvPr>
        </p:nvSpPr>
        <p:spPr>
          <a:xfrm>
            <a:off x="1038675" y="1782175"/>
            <a:ext cx="7999800" cy="24132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4500"/>
              <a:buNone/>
            </a:pPr>
            <a:r>
              <a:rPr lang="fr" sz="3000"/>
              <a:t>Exemples par type d’activité</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f5e7e54cbc_0_47"/>
          <p:cNvSpPr txBox="1"/>
          <p:nvPr>
            <p:ph type="ctrTitle"/>
          </p:nvPr>
        </p:nvSpPr>
        <p:spPr>
          <a:xfrm>
            <a:off x="258336" y="51222"/>
            <a:ext cx="5810100" cy="578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Activité Notebooks rapides</a:t>
            </a:r>
            <a:endParaRPr/>
          </a:p>
        </p:txBody>
      </p:sp>
      <p:pic>
        <p:nvPicPr>
          <p:cNvPr id="209" name="Google Shape;209;gf5e7e54cbc_0_47"/>
          <p:cNvPicPr preferRelativeResize="0"/>
          <p:nvPr/>
        </p:nvPicPr>
        <p:blipFill>
          <a:blip r:embed="rId3">
            <a:alphaModFix/>
          </a:blip>
          <a:stretch>
            <a:fillRect/>
          </a:stretch>
        </p:blipFill>
        <p:spPr>
          <a:xfrm>
            <a:off x="152400" y="782022"/>
            <a:ext cx="8839198" cy="4084372"/>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f5e7e54cbc_0_42"/>
          <p:cNvSpPr txBox="1"/>
          <p:nvPr>
            <p:ph type="ctrTitle"/>
          </p:nvPr>
        </p:nvSpPr>
        <p:spPr>
          <a:xfrm>
            <a:off x="258325" y="51225"/>
            <a:ext cx="6073800" cy="578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Activité Notebooks Jupyter “lourd”</a:t>
            </a:r>
            <a:endParaRPr/>
          </a:p>
        </p:txBody>
      </p:sp>
      <p:pic>
        <p:nvPicPr>
          <p:cNvPr id="215" name="Google Shape;215;gf5e7e54cbc_0_42"/>
          <p:cNvPicPr preferRelativeResize="0"/>
          <p:nvPr/>
        </p:nvPicPr>
        <p:blipFill>
          <a:blip r:embed="rId3">
            <a:alphaModFix/>
          </a:blip>
          <a:stretch>
            <a:fillRect/>
          </a:stretch>
        </p:blipFill>
        <p:spPr>
          <a:xfrm>
            <a:off x="404025" y="708000"/>
            <a:ext cx="6042991" cy="42090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f5e7e54cbc_0_53"/>
          <p:cNvSpPr txBox="1"/>
          <p:nvPr>
            <p:ph type="ctrTitle"/>
          </p:nvPr>
        </p:nvSpPr>
        <p:spPr>
          <a:xfrm>
            <a:off x="258325" y="51225"/>
            <a:ext cx="6073800" cy="578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Activité Script-console</a:t>
            </a:r>
            <a:endParaRPr/>
          </a:p>
        </p:txBody>
      </p:sp>
      <p:pic>
        <p:nvPicPr>
          <p:cNvPr id="221" name="Google Shape;221;gf5e7e54cbc_0_53"/>
          <p:cNvPicPr preferRelativeResize="0"/>
          <p:nvPr/>
        </p:nvPicPr>
        <p:blipFill>
          <a:blip r:embed="rId3">
            <a:alphaModFix/>
          </a:blip>
          <a:stretch>
            <a:fillRect/>
          </a:stretch>
        </p:blipFill>
        <p:spPr>
          <a:xfrm>
            <a:off x="258325" y="682150"/>
            <a:ext cx="7198326" cy="4131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f5e7e54cbc_0_25"/>
          <p:cNvSpPr txBox="1"/>
          <p:nvPr>
            <p:ph type="ctrTitle"/>
          </p:nvPr>
        </p:nvSpPr>
        <p:spPr>
          <a:xfrm>
            <a:off x="258336" y="51222"/>
            <a:ext cx="5810100" cy="578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Activité HTML/CSS/JavaScript</a:t>
            </a:r>
            <a:endParaRPr/>
          </a:p>
        </p:txBody>
      </p:sp>
      <p:pic>
        <p:nvPicPr>
          <p:cNvPr id="227" name="Google Shape;227;gf5e7e54cbc_0_25"/>
          <p:cNvPicPr preferRelativeResize="0"/>
          <p:nvPr/>
        </p:nvPicPr>
        <p:blipFill>
          <a:blip r:embed="rId3">
            <a:alphaModFix/>
          </a:blip>
          <a:stretch>
            <a:fillRect/>
          </a:stretch>
        </p:blipFill>
        <p:spPr>
          <a:xfrm>
            <a:off x="450150" y="629625"/>
            <a:ext cx="6453200" cy="41263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f5e7e54cbc_0_36"/>
          <p:cNvSpPr txBox="1"/>
          <p:nvPr>
            <p:ph type="ctrTitle"/>
          </p:nvPr>
        </p:nvSpPr>
        <p:spPr>
          <a:xfrm>
            <a:off x="258336" y="51222"/>
            <a:ext cx="5810100" cy="578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Activité SQL</a:t>
            </a:r>
            <a:endParaRPr/>
          </a:p>
        </p:txBody>
      </p:sp>
      <p:pic>
        <p:nvPicPr>
          <p:cNvPr id="233" name="Google Shape;233;gf5e7e54cbc_0_36"/>
          <p:cNvPicPr preferRelativeResize="0"/>
          <p:nvPr/>
        </p:nvPicPr>
        <p:blipFill>
          <a:blip r:embed="rId3">
            <a:alphaModFix/>
          </a:blip>
          <a:stretch>
            <a:fillRect/>
          </a:stretch>
        </p:blipFill>
        <p:spPr>
          <a:xfrm>
            <a:off x="432050" y="629625"/>
            <a:ext cx="7759649" cy="41543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f5a8127b23_0_43"/>
          <p:cNvSpPr txBox="1"/>
          <p:nvPr>
            <p:ph type="title"/>
          </p:nvPr>
        </p:nvSpPr>
        <p:spPr>
          <a:xfrm>
            <a:off x="1038675" y="1782175"/>
            <a:ext cx="7999800" cy="24132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000000"/>
              </a:buClr>
              <a:buSzPts val="4500"/>
              <a:buFont typeface="Arial"/>
              <a:buNone/>
            </a:pPr>
            <a:r>
              <a:rPr lang="fr" sz="3000">
                <a:solidFill>
                  <a:srgbClr val="215968"/>
                </a:solidFill>
                <a:latin typeface="Arial Black"/>
                <a:ea typeface="Arial Black"/>
                <a:cs typeface="Arial Black"/>
                <a:sym typeface="Arial Black"/>
              </a:rPr>
              <a:t>Comment créer une activité</a:t>
            </a:r>
            <a:r>
              <a:rPr lang="fr" sz="3000"/>
              <a:t> ?</a:t>
            </a:r>
            <a:endParaRPr sz="3000">
              <a:solidFill>
                <a:srgbClr val="215968"/>
              </a:solidFill>
              <a:latin typeface="Arial Black"/>
              <a:ea typeface="Arial Black"/>
              <a:cs typeface="Arial Black"/>
              <a:sym typeface="Arial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f5ef8820b1_0_1521"/>
          <p:cNvSpPr txBox="1"/>
          <p:nvPr>
            <p:ph type="ctrTitle"/>
          </p:nvPr>
        </p:nvSpPr>
        <p:spPr>
          <a:xfrm>
            <a:off x="258336" y="51222"/>
            <a:ext cx="5810100" cy="578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Créer une activité</a:t>
            </a:r>
            <a:endParaRPr/>
          </a:p>
        </p:txBody>
      </p:sp>
      <p:pic>
        <p:nvPicPr>
          <p:cNvPr id="244" name="Google Shape;244;gf5ef8820b1_0_1521"/>
          <p:cNvPicPr preferRelativeResize="0"/>
          <p:nvPr/>
        </p:nvPicPr>
        <p:blipFill>
          <a:blip r:embed="rId3">
            <a:alphaModFix/>
          </a:blip>
          <a:stretch>
            <a:fillRect/>
          </a:stretch>
        </p:blipFill>
        <p:spPr>
          <a:xfrm>
            <a:off x="448425" y="752422"/>
            <a:ext cx="3968756" cy="4209079"/>
          </a:xfrm>
          <a:prstGeom prst="rect">
            <a:avLst/>
          </a:prstGeom>
          <a:noFill/>
          <a:ln cap="flat" cmpd="sng" w="9525">
            <a:solidFill>
              <a:schemeClr val="dk2"/>
            </a:solidFill>
            <a:prstDash val="solid"/>
            <a:round/>
            <a:headEnd len="sm" w="sm" type="none"/>
            <a:tailEnd len="sm" w="sm" type="none"/>
          </a:ln>
        </p:spPr>
      </p:pic>
      <p:sp>
        <p:nvSpPr>
          <p:cNvPr id="245" name="Google Shape;245;gf5ef8820b1_0_1521"/>
          <p:cNvSpPr txBox="1"/>
          <p:nvPr/>
        </p:nvSpPr>
        <p:spPr>
          <a:xfrm>
            <a:off x="4417175" y="1346925"/>
            <a:ext cx="2147400" cy="3849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b="1" lang="fr" sz="1300">
                <a:solidFill>
                  <a:srgbClr val="333333"/>
                </a:solidFill>
              </a:rPr>
              <a:t>Indiquer un nom</a:t>
            </a:r>
            <a:endParaRPr/>
          </a:p>
        </p:txBody>
      </p:sp>
      <p:sp>
        <p:nvSpPr>
          <p:cNvPr id="246" name="Google Shape;246;gf5ef8820b1_0_1521"/>
          <p:cNvSpPr txBox="1"/>
          <p:nvPr/>
        </p:nvSpPr>
        <p:spPr>
          <a:xfrm>
            <a:off x="4417175" y="1901975"/>
            <a:ext cx="4056600" cy="3849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b="1" lang="fr" sz="1300">
                <a:solidFill>
                  <a:srgbClr val="333333"/>
                </a:solidFill>
              </a:rPr>
              <a:t>Des étiquettes pour référencer votre activité</a:t>
            </a:r>
            <a:endParaRPr/>
          </a:p>
        </p:txBody>
      </p:sp>
      <p:sp>
        <p:nvSpPr>
          <p:cNvPr id="247" name="Google Shape;247;gf5ef8820b1_0_1521"/>
          <p:cNvSpPr txBox="1"/>
          <p:nvPr/>
        </p:nvSpPr>
        <p:spPr>
          <a:xfrm>
            <a:off x="4417175" y="2346025"/>
            <a:ext cx="4056600" cy="615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b="1" lang="fr" sz="1300">
                <a:solidFill>
                  <a:srgbClr val="333333"/>
                </a:solidFill>
              </a:rPr>
              <a:t>Cocher la case “Partageable avec la classe” pour générer un lien pour cette activité</a:t>
            </a:r>
            <a:endParaRPr/>
          </a:p>
        </p:txBody>
      </p:sp>
      <p:sp>
        <p:nvSpPr>
          <p:cNvPr id="248" name="Google Shape;248;gf5ef8820b1_0_1521"/>
          <p:cNvSpPr txBox="1"/>
          <p:nvPr/>
        </p:nvSpPr>
        <p:spPr>
          <a:xfrm>
            <a:off x="4417175" y="3020175"/>
            <a:ext cx="4056600" cy="3849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b="1" lang="fr" sz="1300">
                <a:solidFill>
                  <a:srgbClr val="333333"/>
                </a:solidFill>
              </a:rPr>
              <a:t>Si votre activité fait appel à des fichiers externes</a:t>
            </a:r>
            <a:endParaRPr/>
          </a:p>
        </p:txBody>
      </p:sp>
      <p:cxnSp>
        <p:nvCxnSpPr>
          <p:cNvPr id="249" name="Google Shape;249;gf5ef8820b1_0_1521"/>
          <p:cNvCxnSpPr>
            <a:stCxn id="247" idx="1"/>
          </p:cNvCxnSpPr>
          <p:nvPr/>
        </p:nvCxnSpPr>
        <p:spPr>
          <a:xfrm rot="10800000">
            <a:off x="3863075" y="2508925"/>
            <a:ext cx="554100" cy="144600"/>
          </a:xfrm>
          <a:prstGeom prst="straightConnector1">
            <a:avLst/>
          </a:prstGeom>
          <a:noFill/>
          <a:ln cap="flat" cmpd="sng" w="9525">
            <a:solidFill>
              <a:schemeClr val="dk2"/>
            </a:solidFill>
            <a:prstDash val="solid"/>
            <a:round/>
            <a:headEnd len="med" w="med" type="none"/>
            <a:tailEnd len="med" w="med" type="triangle"/>
          </a:ln>
        </p:spPr>
      </p:cxnSp>
      <p:cxnSp>
        <p:nvCxnSpPr>
          <p:cNvPr id="250" name="Google Shape;250;gf5ef8820b1_0_1521"/>
          <p:cNvCxnSpPr>
            <a:stCxn id="248" idx="1"/>
          </p:cNvCxnSpPr>
          <p:nvPr/>
        </p:nvCxnSpPr>
        <p:spPr>
          <a:xfrm rot="10800000">
            <a:off x="2678975" y="2753025"/>
            <a:ext cx="1738200" cy="459600"/>
          </a:xfrm>
          <a:prstGeom prst="straightConnector1">
            <a:avLst/>
          </a:prstGeom>
          <a:noFill/>
          <a:ln cap="flat" cmpd="sng" w="9525">
            <a:solidFill>
              <a:schemeClr val="dk2"/>
            </a:solidFill>
            <a:prstDash val="solid"/>
            <a:round/>
            <a:headEnd len="med" w="med" type="none"/>
            <a:tailEnd len="med" w="med" type="triangle"/>
          </a:ln>
        </p:spPr>
      </p:cxnSp>
      <p:sp>
        <p:nvSpPr>
          <p:cNvPr id="251" name="Google Shape;251;gf5ef8820b1_0_1521"/>
          <p:cNvSpPr txBox="1"/>
          <p:nvPr/>
        </p:nvSpPr>
        <p:spPr>
          <a:xfrm>
            <a:off x="4417175" y="3464225"/>
            <a:ext cx="4056600" cy="615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b="1" lang="fr" sz="1300">
                <a:solidFill>
                  <a:srgbClr val="333333"/>
                </a:solidFill>
              </a:rPr>
              <a:t>Si vous souhaitez voir apparaître votre activité dans la bibliothèque</a:t>
            </a:r>
            <a:endParaRPr/>
          </a:p>
        </p:txBody>
      </p:sp>
      <p:sp>
        <p:nvSpPr>
          <p:cNvPr id="252" name="Google Shape;252;gf5ef8820b1_0_1521"/>
          <p:cNvSpPr txBox="1"/>
          <p:nvPr/>
        </p:nvSpPr>
        <p:spPr>
          <a:xfrm>
            <a:off x="4417175" y="4138375"/>
            <a:ext cx="4056600" cy="615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b="1" lang="fr" sz="1300">
                <a:solidFill>
                  <a:srgbClr val="333333"/>
                </a:solidFill>
              </a:rPr>
              <a:t>Pour partager cette activité avec d’autres collègues (à choisir)</a:t>
            </a:r>
            <a:endParaRPr/>
          </a:p>
        </p:txBody>
      </p:sp>
      <p:cxnSp>
        <p:nvCxnSpPr>
          <p:cNvPr id="253" name="Google Shape;253;gf5ef8820b1_0_1521"/>
          <p:cNvCxnSpPr>
            <a:stCxn id="251" idx="1"/>
          </p:cNvCxnSpPr>
          <p:nvPr/>
        </p:nvCxnSpPr>
        <p:spPr>
          <a:xfrm flipH="1">
            <a:off x="2190575" y="3771725"/>
            <a:ext cx="2226600" cy="454200"/>
          </a:xfrm>
          <a:prstGeom prst="straightConnector1">
            <a:avLst/>
          </a:prstGeom>
          <a:noFill/>
          <a:ln cap="flat" cmpd="sng" w="9525">
            <a:solidFill>
              <a:schemeClr val="dk2"/>
            </a:solidFill>
            <a:prstDash val="solid"/>
            <a:round/>
            <a:headEnd len="med" w="med" type="none"/>
            <a:tailEnd len="med" w="med" type="triangle"/>
          </a:ln>
        </p:spPr>
      </p:cxnSp>
      <p:cxnSp>
        <p:nvCxnSpPr>
          <p:cNvPr id="254" name="Google Shape;254;gf5ef8820b1_0_1521"/>
          <p:cNvCxnSpPr>
            <a:stCxn id="252" idx="1"/>
          </p:cNvCxnSpPr>
          <p:nvPr/>
        </p:nvCxnSpPr>
        <p:spPr>
          <a:xfrm flipH="1">
            <a:off x="4048175" y="4445875"/>
            <a:ext cx="369000" cy="46500"/>
          </a:xfrm>
          <a:prstGeom prst="straightConnector1">
            <a:avLst/>
          </a:prstGeom>
          <a:noFill/>
          <a:ln cap="flat" cmpd="sng" w="9525">
            <a:solidFill>
              <a:schemeClr val="dk2"/>
            </a:solidFill>
            <a:prstDash val="solid"/>
            <a:round/>
            <a:headEnd len="med" w="med" type="none"/>
            <a:tailEnd len="med" w="med" type="triangle"/>
          </a:ln>
        </p:spPr>
      </p:cxnSp>
      <p:cxnSp>
        <p:nvCxnSpPr>
          <p:cNvPr id="255" name="Google Shape;255;gf5ef8820b1_0_1521"/>
          <p:cNvCxnSpPr>
            <a:stCxn id="245" idx="1"/>
          </p:cNvCxnSpPr>
          <p:nvPr/>
        </p:nvCxnSpPr>
        <p:spPr>
          <a:xfrm flipH="1">
            <a:off x="2664275" y="1539375"/>
            <a:ext cx="1752900" cy="14700"/>
          </a:xfrm>
          <a:prstGeom prst="straightConnector1">
            <a:avLst/>
          </a:prstGeom>
          <a:noFill/>
          <a:ln cap="flat" cmpd="sng" w="9525">
            <a:solidFill>
              <a:schemeClr val="dk2"/>
            </a:solidFill>
            <a:prstDash val="solid"/>
            <a:round/>
            <a:headEnd len="med" w="med" type="none"/>
            <a:tailEnd len="med" w="med" type="triangle"/>
          </a:ln>
        </p:spPr>
      </p:cxnSp>
      <p:cxnSp>
        <p:nvCxnSpPr>
          <p:cNvPr id="256" name="Google Shape;256;gf5ef8820b1_0_1521"/>
          <p:cNvCxnSpPr>
            <a:stCxn id="246" idx="1"/>
          </p:cNvCxnSpPr>
          <p:nvPr/>
        </p:nvCxnSpPr>
        <p:spPr>
          <a:xfrm flipH="1">
            <a:off x="1287875" y="2094425"/>
            <a:ext cx="3129300" cy="14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f5ef8820b1_0_1539"/>
          <p:cNvSpPr txBox="1"/>
          <p:nvPr>
            <p:ph type="ctrTitle"/>
          </p:nvPr>
        </p:nvSpPr>
        <p:spPr>
          <a:xfrm>
            <a:off x="258336" y="51222"/>
            <a:ext cx="5810100" cy="578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Créer une activité</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
          <p:cNvSpPr txBox="1"/>
          <p:nvPr/>
        </p:nvSpPr>
        <p:spPr>
          <a:xfrm>
            <a:off x="512400" y="618950"/>
            <a:ext cx="5483700" cy="704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6000"/>
              <a:buFont typeface="Arial"/>
              <a:buNone/>
            </a:pPr>
            <a:r>
              <a:rPr b="0" i="0" lang="fr" sz="3600" u="none" cap="none" strike="noStrike">
                <a:solidFill>
                  <a:srgbClr val="215968"/>
                </a:solidFill>
                <a:latin typeface="Arial Black"/>
                <a:ea typeface="Arial Black"/>
                <a:cs typeface="Arial Black"/>
                <a:sym typeface="Arial Black"/>
              </a:rPr>
              <a:t>Déroulé du Webinaire</a:t>
            </a:r>
            <a:endParaRPr b="0" i="0" sz="3600" u="none" cap="none" strike="noStrike">
              <a:solidFill>
                <a:srgbClr val="000000"/>
              </a:solidFill>
              <a:latin typeface="Arial"/>
              <a:ea typeface="Arial"/>
              <a:cs typeface="Arial"/>
              <a:sym typeface="Arial"/>
            </a:endParaRPr>
          </a:p>
        </p:txBody>
      </p:sp>
      <p:sp>
        <p:nvSpPr>
          <p:cNvPr id="144" name="Google Shape;144;p3"/>
          <p:cNvSpPr txBox="1"/>
          <p:nvPr/>
        </p:nvSpPr>
        <p:spPr>
          <a:xfrm>
            <a:off x="512400" y="1566125"/>
            <a:ext cx="6708900" cy="2881200"/>
          </a:xfrm>
          <a:prstGeom prst="rect">
            <a:avLst/>
          </a:prstGeom>
          <a:noFill/>
          <a:ln>
            <a:noFill/>
          </a:ln>
        </p:spPr>
        <p:txBody>
          <a:bodyPr anchorCtr="0" anchor="t" bIns="45700" lIns="91425" spcFirstLastPara="1" rIns="91425" wrap="square" tIns="45700">
            <a:noAutofit/>
          </a:bodyPr>
          <a:lstStyle/>
          <a:p>
            <a:pPr indent="0" lvl="0" marL="457559" marR="0" rtl="0" algn="l">
              <a:lnSpc>
                <a:spcPct val="100000"/>
              </a:lnSpc>
              <a:spcBef>
                <a:spcPts val="0"/>
              </a:spcBef>
              <a:spcAft>
                <a:spcPts val="0"/>
              </a:spcAft>
              <a:buClr>
                <a:srgbClr val="000000"/>
              </a:buClr>
              <a:buSzPts val="2500"/>
              <a:buFont typeface="Arial"/>
              <a:buNone/>
            </a:pPr>
            <a:r>
              <a:rPr b="0" i="0" lang="fr" sz="2500" u="none" cap="none" strike="noStrike">
                <a:solidFill>
                  <a:srgbClr val="000000"/>
                </a:solidFill>
                <a:latin typeface="Arial Narrow"/>
                <a:ea typeface="Arial Narrow"/>
                <a:cs typeface="Arial Narrow"/>
                <a:sym typeface="Arial Narrow"/>
              </a:rPr>
              <a:t>1. </a:t>
            </a:r>
            <a:r>
              <a:rPr lang="fr" sz="2500">
                <a:latin typeface="Arial Narrow"/>
                <a:ea typeface="Arial Narrow"/>
                <a:cs typeface="Arial Narrow"/>
                <a:sym typeface="Arial Narrow"/>
              </a:rPr>
              <a:t>L’application : accès / tour des fonctionnalités</a:t>
            </a:r>
            <a:endParaRPr b="0" i="0" sz="2500" u="none" cap="none" strike="noStrike">
              <a:solidFill>
                <a:srgbClr val="000000"/>
              </a:solidFill>
              <a:latin typeface="Arial"/>
              <a:ea typeface="Arial"/>
              <a:cs typeface="Arial"/>
              <a:sym typeface="Arial"/>
            </a:endParaRPr>
          </a:p>
          <a:p>
            <a:pPr indent="0" lvl="0" marL="457559" marR="0" rtl="0" algn="l">
              <a:lnSpc>
                <a:spcPct val="100000"/>
              </a:lnSpc>
              <a:spcBef>
                <a:spcPts val="0"/>
              </a:spcBef>
              <a:spcAft>
                <a:spcPts val="0"/>
              </a:spcAft>
              <a:buClr>
                <a:srgbClr val="000000"/>
              </a:buClr>
              <a:buSzPts val="2500"/>
              <a:buFont typeface="Arial"/>
              <a:buNone/>
            </a:pPr>
            <a:r>
              <a:rPr b="0" i="0" lang="fr" sz="2500" u="none" cap="none" strike="noStrike">
                <a:solidFill>
                  <a:srgbClr val="000000"/>
                </a:solidFill>
                <a:latin typeface="Arial Narrow"/>
                <a:ea typeface="Arial Narrow"/>
                <a:cs typeface="Arial Narrow"/>
                <a:sym typeface="Arial Narrow"/>
              </a:rPr>
              <a:t>2. </a:t>
            </a:r>
            <a:r>
              <a:rPr lang="fr" sz="2500">
                <a:latin typeface="Arial Narrow"/>
                <a:ea typeface="Arial Narrow"/>
                <a:cs typeface="Arial Narrow"/>
                <a:sym typeface="Arial Narrow"/>
              </a:rPr>
              <a:t>Exemples par type d’activité</a:t>
            </a:r>
            <a:endParaRPr b="0" i="0" sz="2500" u="none" cap="none" strike="noStrike">
              <a:solidFill>
                <a:srgbClr val="000000"/>
              </a:solidFill>
              <a:latin typeface="Arial"/>
              <a:ea typeface="Arial"/>
              <a:cs typeface="Arial"/>
              <a:sym typeface="Arial"/>
            </a:endParaRPr>
          </a:p>
          <a:p>
            <a:pPr indent="0" lvl="3" marL="457559" marR="0" rtl="0" algn="l">
              <a:lnSpc>
                <a:spcPct val="100000"/>
              </a:lnSpc>
              <a:spcBef>
                <a:spcPts val="0"/>
              </a:spcBef>
              <a:spcAft>
                <a:spcPts val="0"/>
              </a:spcAft>
              <a:buClr>
                <a:srgbClr val="000000"/>
              </a:buClr>
              <a:buSzPts val="2500"/>
              <a:buFont typeface="Arial"/>
              <a:buNone/>
            </a:pPr>
            <a:r>
              <a:rPr b="0" i="0" lang="fr" sz="2500" u="none" cap="none" strike="noStrike">
                <a:solidFill>
                  <a:srgbClr val="000000"/>
                </a:solidFill>
                <a:latin typeface="Arial Narrow"/>
                <a:ea typeface="Arial Narrow"/>
                <a:cs typeface="Arial Narrow"/>
                <a:sym typeface="Arial Narrow"/>
              </a:rPr>
              <a:t>3. </a:t>
            </a:r>
            <a:r>
              <a:rPr lang="fr" sz="2500">
                <a:latin typeface="Arial Narrow"/>
                <a:ea typeface="Arial Narrow"/>
                <a:cs typeface="Arial Narrow"/>
                <a:sym typeface="Arial Narrow"/>
              </a:rPr>
              <a:t>Comment distribuer / voir / noter les copies d’élèves ?</a:t>
            </a:r>
            <a:endParaRPr sz="2500">
              <a:latin typeface="Arial Narrow"/>
              <a:ea typeface="Arial Narrow"/>
              <a:cs typeface="Arial Narrow"/>
              <a:sym typeface="Arial Narrow"/>
            </a:endParaRPr>
          </a:p>
          <a:p>
            <a:pPr indent="0" lvl="3" marL="457559" marR="0" rtl="0" algn="l">
              <a:lnSpc>
                <a:spcPct val="100000"/>
              </a:lnSpc>
              <a:spcBef>
                <a:spcPts val="0"/>
              </a:spcBef>
              <a:spcAft>
                <a:spcPts val="0"/>
              </a:spcAft>
              <a:buClr>
                <a:srgbClr val="000000"/>
              </a:buClr>
              <a:buSzPts val="2500"/>
              <a:buFont typeface="Arial"/>
              <a:buNone/>
            </a:pPr>
            <a:r>
              <a:rPr lang="fr" sz="2500">
                <a:latin typeface="Arial Narrow"/>
                <a:ea typeface="Arial Narrow"/>
                <a:cs typeface="Arial Narrow"/>
                <a:sym typeface="Arial Narrow"/>
              </a:rPr>
              <a:t>5. Aide en ligne / liste de diffusion</a:t>
            </a:r>
            <a:endParaRPr sz="2500">
              <a:latin typeface="Arial Narrow"/>
              <a:ea typeface="Arial Narrow"/>
              <a:cs typeface="Arial Narrow"/>
              <a:sym typeface="Arial Narrow"/>
            </a:endParaRPr>
          </a:p>
          <a:p>
            <a:pPr indent="0" lvl="3" marL="457559"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Narrow"/>
              <a:ea typeface="Arial Narrow"/>
              <a:cs typeface="Arial Narrow"/>
              <a:sym typeface="Arial Narrow"/>
            </a:endParaRPr>
          </a:p>
          <a:p>
            <a:pPr indent="0" lvl="3" marL="457559" marR="0" rtl="0" algn="ctr">
              <a:lnSpc>
                <a:spcPct val="100000"/>
              </a:lnSpc>
              <a:spcBef>
                <a:spcPts val="0"/>
              </a:spcBef>
              <a:spcAft>
                <a:spcPts val="0"/>
              </a:spcAft>
              <a:buClr>
                <a:srgbClr val="000000"/>
              </a:buClr>
              <a:buSzPts val="2500"/>
              <a:buFont typeface="Arial"/>
              <a:buNone/>
            </a:pPr>
            <a:r>
              <a:rPr b="0" i="0" lang="fr" sz="2500" u="none" cap="none" strike="noStrike">
                <a:solidFill>
                  <a:srgbClr val="000000"/>
                </a:solidFill>
                <a:latin typeface="Arial Narrow"/>
                <a:ea typeface="Arial Narrow"/>
                <a:cs typeface="Arial Narrow"/>
                <a:sym typeface="Arial Narrow"/>
              </a:rPr>
              <a:t>Questions / Réponses</a:t>
            </a:r>
            <a:endParaRPr b="0" i="0" sz="2500" u="none" cap="none" strike="noStrike">
              <a:solidFill>
                <a:srgbClr val="000000"/>
              </a:solidFill>
              <a:latin typeface="Arial"/>
              <a:ea typeface="Arial"/>
              <a:cs typeface="Arial"/>
              <a:sym typeface="Arial"/>
            </a:endParaRPr>
          </a:p>
          <a:p>
            <a:pPr indent="0" lvl="3" marL="457559"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f5ef8820b1_0_1517"/>
          <p:cNvSpPr txBox="1"/>
          <p:nvPr>
            <p:ph type="title"/>
          </p:nvPr>
        </p:nvSpPr>
        <p:spPr>
          <a:xfrm>
            <a:off x="1038675" y="1782175"/>
            <a:ext cx="7999800" cy="24132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000000"/>
              </a:buClr>
              <a:buSzPts val="4500"/>
              <a:buFont typeface="Arial"/>
              <a:buNone/>
            </a:pPr>
            <a:r>
              <a:rPr lang="fr" sz="3000">
                <a:solidFill>
                  <a:srgbClr val="215968"/>
                </a:solidFill>
                <a:latin typeface="Arial Black"/>
                <a:ea typeface="Arial Black"/>
                <a:cs typeface="Arial Black"/>
                <a:sym typeface="Arial Black"/>
              </a:rPr>
              <a:t>Comment distribuer / voir / noter les copies d’élèves ?</a:t>
            </a:r>
            <a:endParaRPr sz="3000">
              <a:solidFill>
                <a:srgbClr val="215968"/>
              </a:solidFill>
              <a:latin typeface="Arial Black"/>
              <a:ea typeface="Arial Black"/>
              <a:cs typeface="Arial Black"/>
              <a:sym typeface="Arial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f5ef8820b1_0_5"/>
          <p:cNvSpPr txBox="1"/>
          <p:nvPr>
            <p:ph type="ctrTitle"/>
          </p:nvPr>
        </p:nvSpPr>
        <p:spPr>
          <a:xfrm>
            <a:off x="258336" y="51222"/>
            <a:ext cx="5810100" cy="578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Distribuer un travail</a:t>
            </a:r>
            <a:endParaRPr/>
          </a:p>
        </p:txBody>
      </p:sp>
      <p:pic>
        <p:nvPicPr>
          <p:cNvPr id="272" name="Google Shape;272;gf5ef8820b1_0_5"/>
          <p:cNvPicPr preferRelativeResize="0"/>
          <p:nvPr/>
        </p:nvPicPr>
        <p:blipFill>
          <a:blip r:embed="rId3">
            <a:alphaModFix/>
          </a:blip>
          <a:stretch>
            <a:fillRect/>
          </a:stretch>
        </p:blipFill>
        <p:spPr>
          <a:xfrm>
            <a:off x="618650" y="959650"/>
            <a:ext cx="4520875" cy="3384575"/>
          </a:xfrm>
          <a:prstGeom prst="rect">
            <a:avLst/>
          </a:prstGeom>
          <a:noFill/>
          <a:ln cap="flat" cmpd="sng" w="9525">
            <a:solidFill>
              <a:schemeClr val="dk2"/>
            </a:solidFill>
            <a:prstDash val="solid"/>
            <a:round/>
            <a:headEnd len="sm" w="sm" type="none"/>
            <a:tailEnd len="sm" w="sm" type="none"/>
          </a:ln>
        </p:spPr>
      </p:pic>
      <p:sp>
        <p:nvSpPr>
          <p:cNvPr id="273" name="Google Shape;273;gf5ef8820b1_0_5"/>
          <p:cNvSpPr txBox="1"/>
          <p:nvPr/>
        </p:nvSpPr>
        <p:spPr>
          <a:xfrm>
            <a:off x="4936300" y="2989900"/>
            <a:ext cx="3000000" cy="8451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b="1" lang="fr" sz="1300">
                <a:solidFill>
                  <a:srgbClr val="333333"/>
                </a:solidFill>
              </a:rPr>
              <a:t>Lors de la création d’une activité, bien cocher la case “Partageable avec la classe”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f5ef8820b1_0_13"/>
          <p:cNvSpPr txBox="1"/>
          <p:nvPr>
            <p:ph type="ctrTitle"/>
          </p:nvPr>
        </p:nvSpPr>
        <p:spPr>
          <a:xfrm>
            <a:off x="258336" y="51222"/>
            <a:ext cx="5810100" cy="578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Distribuer un travail</a:t>
            </a:r>
            <a:endParaRPr/>
          </a:p>
        </p:txBody>
      </p:sp>
      <p:pic>
        <p:nvPicPr>
          <p:cNvPr id="279" name="Google Shape;279;gf5ef8820b1_0_13"/>
          <p:cNvPicPr preferRelativeResize="0"/>
          <p:nvPr/>
        </p:nvPicPr>
        <p:blipFill>
          <a:blip r:embed="rId3">
            <a:alphaModFix/>
          </a:blip>
          <a:stretch>
            <a:fillRect/>
          </a:stretch>
        </p:blipFill>
        <p:spPr>
          <a:xfrm>
            <a:off x="367025" y="1477697"/>
            <a:ext cx="5810250" cy="2085975"/>
          </a:xfrm>
          <a:prstGeom prst="rect">
            <a:avLst/>
          </a:prstGeom>
          <a:noFill/>
          <a:ln cap="flat" cmpd="sng" w="9525">
            <a:solidFill>
              <a:schemeClr val="dk2"/>
            </a:solidFill>
            <a:prstDash val="solid"/>
            <a:round/>
            <a:headEnd len="sm" w="sm" type="none"/>
            <a:tailEnd len="sm" w="sm" type="none"/>
          </a:ln>
        </p:spPr>
      </p:pic>
      <p:sp>
        <p:nvSpPr>
          <p:cNvPr id="280" name="Google Shape;280;gf5ef8820b1_0_13"/>
          <p:cNvSpPr txBox="1"/>
          <p:nvPr/>
        </p:nvSpPr>
        <p:spPr>
          <a:xfrm>
            <a:off x="5395150" y="3340725"/>
            <a:ext cx="3000000" cy="8451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b="1" lang="fr" sz="1300">
                <a:solidFill>
                  <a:srgbClr val="333333"/>
                </a:solidFill>
              </a:rPr>
              <a:t>Dans la liste de vos activités, vous obtiendrez un lien de partage à donner à ses élèves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f5ef8820b1_0_21"/>
          <p:cNvSpPr txBox="1"/>
          <p:nvPr>
            <p:ph type="ctrTitle"/>
          </p:nvPr>
        </p:nvSpPr>
        <p:spPr>
          <a:xfrm>
            <a:off x="258336" y="51222"/>
            <a:ext cx="5810100" cy="578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Voir les copies de ses élèves</a:t>
            </a:r>
            <a:endParaRPr/>
          </a:p>
        </p:txBody>
      </p:sp>
      <p:pic>
        <p:nvPicPr>
          <p:cNvPr id="286" name="Google Shape;286;gf5ef8820b1_0_21"/>
          <p:cNvPicPr preferRelativeResize="0"/>
          <p:nvPr/>
        </p:nvPicPr>
        <p:blipFill>
          <a:blip r:embed="rId3">
            <a:alphaModFix/>
          </a:blip>
          <a:stretch>
            <a:fillRect/>
          </a:stretch>
        </p:blipFill>
        <p:spPr>
          <a:xfrm>
            <a:off x="418825" y="996647"/>
            <a:ext cx="5810250" cy="2085975"/>
          </a:xfrm>
          <a:prstGeom prst="rect">
            <a:avLst/>
          </a:prstGeom>
          <a:noFill/>
          <a:ln cap="flat" cmpd="sng" w="9525">
            <a:solidFill>
              <a:schemeClr val="dk2"/>
            </a:solidFill>
            <a:prstDash val="solid"/>
            <a:round/>
            <a:headEnd len="sm" w="sm" type="none"/>
            <a:tailEnd len="sm" w="sm" type="none"/>
          </a:ln>
        </p:spPr>
      </p:pic>
      <p:sp>
        <p:nvSpPr>
          <p:cNvPr id="287" name="Google Shape;287;gf5ef8820b1_0_21"/>
          <p:cNvSpPr txBox="1"/>
          <p:nvPr/>
        </p:nvSpPr>
        <p:spPr>
          <a:xfrm>
            <a:off x="2309050" y="2955900"/>
            <a:ext cx="3000000" cy="8451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b="1" lang="fr" sz="1300">
                <a:solidFill>
                  <a:srgbClr val="333333"/>
                </a:solidFill>
              </a:rPr>
              <a:t>En cliquant sur le nombre de vues, on peut consulter les copies de ses élèves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f5ef8820b1_0_28"/>
          <p:cNvSpPr txBox="1"/>
          <p:nvPr>
            <p:ph type="ctrTitle"/>
          </p:nvPr>
        </p:nvSpPr>
        <p:spPr>
          <a:xfrm>
            <a:off x="258336" y="51222"/>
            <a:ext cx="5810100" cy="578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Noter</a:t>
            </a:r>
            <a:r>
              <a:rPr lang="fr"/>
              <a:t> les copies de ses élèves</a:t>
            </a:r>
            <a:endParaRPr/>
          </a:p>
        </p:txBody>
      </p:sp>
      <p:pic>
        <p:nvPicPr>
          <p:cNvPr id="293" name="Google Shape;293;gf5ef8820b1_0_28"/>
          <p:cNvPicPr preferRelativeResize="0"/>
          <p:nvPr/>
        </p:nvPicPr>
        <p:blipFill>
          <a:blip r:embed="rId3">
            <a:alphaModFix/>
          </a:blip>
          <a:stretch>
            <a:fillRect/>
          </a:stretch>
        </p:blipFill>
        <p:spPr>
          <a:xfrm>
            <a:off x="152400" y="782026"/>
            <a:ext cx="7387350" cy="2600100"/>
          </a:xfrm>
          <a:prstGeom prst="rect">
            <a:avLst/>
          </a:prstGeom>
          <a:noFill/>
          <a:ln cap="flat" cmpd="sng" w="9525">
            <a:solidFill>
              <a:schemeClr val="dk2"/>
            </a:solidFill>
            <a:prstDash val="solid"/>
            <a:round/>
            <a:headEnd len="sm" w="sm" type="none"/>
            <a:tailEnd len="sm" w="sm" type="none"/>
          </a:ln>
        </p:spPr>
      </p:pic>
      <p:sp>
        <p:nvSpPr>
          <p:cNvPr id="294" name="Google Shape;294;gf5ef8820b1_0_28"/>
          <p:cNvSpPr txBox="1"/>
          <p:nvPr/>
        </p:nvSpPr>
        <p:spPr>
          <a:xfrm>
            <a:off x="3116400" y="3140925"/>
            <a:ext cx="4114200" cy="13053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b="1" lang="fr" sz="1300">
                <a:solidFill>
                  <a:srgbClr val="333333"/>
                </a:solidFill>
              </a:rPr>
              <a:t>La liste des élèves apparaît, il est possible de cliquer sur le nom de l’élève pour voir son travail dans l’état où il l’a laissé, d’ajouter une appréciation et une évaluation que l’élève pourra consulter par la suite.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f5a8127b23_0_47"/>
          <p:cNvSpPr txBox="1"/>
          <p:nvPr>
            <p:ph type="title"/>
          </p:nvPr>
        </p:nvSpPr>
        <p:spPr>
          <a:xfrm>
            <a:off x="1038675" y="1782175"/>
            <a:ext cx="7999800" cy="2413200"/>
          </a:xfrm>
          <a:prstGeom prst="rect">
            <a:avLst/>
          </a:prstGeom>
          <a:noFill/>
          <a:ln>
            <a:noFill/>
          </a:ln>
        </p:spPr>
        <p:txBody>
          <a:bodyPr anchorCtr="0" anchor="b" bIns="34275" lIns="68575" spcFirstLastPara="1" rIns="68575" wrap="square" tIns="34275">
            <a:noAutofit/>
          </a:bodyPr>
          <a:lstStyle/>
          <a:p>
            <a:pPr indent="0" lvl="3" marL="0" rtl="0" algn="l">
              <a:spcBef>
                <a:spcPts val="0"/>
              </a:spcBef>
              <a:spcAft>
                <a:spcPts val="0"/>
              </a:spcAft>
              <a:buClr>
                <a:schemeClr val="dk1"/>
              </a:buClr>
              <a:buSzPts val="2500"/>
              <a:buFont typeface="Arial"/>
              <a:buNone/>
            </a:pPr>
            <a:r>
              <a:rPr lang="fr" sz="3000">
                <a:solidFill>
                  <a:srgbClr val="215968"/>
                </a:solidFill>
                <a:latin typeface="Arial Black"/>
                <a:ea typeface="Arial Black"/>
                <a:cs typeface="Arial Black"/>
                <a:sym typeface="Arial Black"/>
              </a:rPr>
              <a:t>Exemples / manipulations</a:t>
            </a:r>
            <a:endParaRPr sz="3000">
              <a:solidFill>
                <a:srgbClr val="215968"/>
              </a:solidFill>
              <a:latin typeface="Arial Black"/>
              <a:ea typeface="Arial Black"/>
              <a:cs typeface="Arial Black"/>
              <a:sym typeface="Arial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f1e9ac8852_0_0"/>
          <p:cNvSpPr txBox="1"/>
          <p:nvPr>
            <p:ph type="ctrTitle"/>
          </p:nvPr>
        </p:nvSpPr>
        <p:spPr>
          <a:xfrm>
            <a:off x="258336" y="51222"/>
            <a:ext cx="5810100" cy="578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Exemple Script-console</a:t>
            </a:r>
            <a:endParaRPr/>
          </a:p>
        </p:txBody>
      </p:sp>
      <p:sp>
        <p:nvSpPr>
          <p:cNvPr id="305" name="Google Shape;305;gf1e9ac8852_0_0"/>
          <p:cNvSpPr txBox="1"/>
          <p:nvPr/>
        </p:nvSpPr>
        <p:spPr>
          <a:xfrm>
            <a:off x="769025" y="769025"/>
            <a:ext cx="6182400" cy="110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600">
                <a:solidFill>
                  <a:srgbClr val="333333"/>
                </a:solidFill>
                <a:highlight>
                  <a:srgbClr val="FFFFFF"/>
                </a:highlight>
              </a:rPr>
              <a:t>Créer une activité Script-console simple</a:t>
            </a:r>
            <a:endParaRPr b="1" sz="1600">
              <a:solidFill>
                <a:srgbClr val="333333"/>
              </a:solidFill>
              <a:highlight>
                <a:srgbClr val="FFFFFF"/>
              </a:highlight>
            </a:endParaRPr>
          </a:p>
          <a:p>
            <a:pPr indent="-330200" lvl="0" marL="457200" rtl="0" algn="l">
              <a:lnSpc>
                <a:spcPct val="115000"/>
              </a:lnSpc>
              <a:spcBef>
                <a:spcPts val="800"/>
              </a:spcBef>
              <a:spcAft>
                <a:spcPts val="0"/>
              </a:spcAft>
              <a:buClr>
                <a:srgbClr val="333333"/>
              </a:buClr>
              <a:buSzPts val="1600"/>
              <a:buChar char="-"/>
            </a:pPr>
            <a:r>
              <a:rPr b="1" lang="fr" sz="1600">
                <a:solidFill>
                  <a:srgbClr val="333333"/>
                </a:solidFill>
                <a:highlight>
                  <a:srgbClr val="FFFFFF"/>
                </a:highlight>
              </a:rPr>
              <a:t>indiquer la consigne</a:t>
            </a:r>
            <a:endParaRPr b="1" sz="1600">
              <a:solidFill>
                <a:srgbClr val="333333"/>
              </a:solidFill>
              <a:highlight>
                <a:srgbClr val="FFFFFF"/>
              </a:highlight>
            </a:endParaRPr>
          </a:p>
          <a:p>
            <a:pPr indent="-330200" lvl="0" marL="457200" rtl="0" algn="l">
              <a:lnSpc>
                <a:spcPct val="115000"/>
              </a:lnSpc>
              <a:spcBef>
                <a:spcPts val="0"/>
              </a:spcBef>
              <a:spcAft>
                <a:spcPts val="0"/>
              </a:spcAft>
              <a:buClr>
                <a:srgbClr val="333333"/>
              </a:buClr>
              <a:buSzPts val="1600"/>
              <a:buChar char="-"/>
            </a:pPr>
            <a:r>
              <a:rPr b="1" lang="fr" sz="1600">
                <a:solidFill>
                  <a:srgbClr val="333333"/>
                </a:solidFill>
                <a:highlight>
                  <a:srgbClr val="FFFFFF"/>
                </a:highlight>
              </a:rPr>
              <a:t>indiquer quelques lignes de code</a:t>
            </a:r>
            <a:endParaRPr b="1" sz="1600">
              <a:solidFill>
                <a:srgbClr val="333333"/>
              </a:solidFill>
              <a:highlight>
                <a:srgbClr val="FFFFFF"/>
              </a:highlight>
            </a:endParaRPr>
          </a:p>
        </p:txBody>
      </p:sp>
      <p:sp>
        <p:nvSpPr>
          <p:cNvPr id="306" name="Google Shape;306;gf1e9ac8852_0_0"/>
          <p:cNvSpPr txBox="1"/>
          <p:nvPr/>
        </p:nvSpPr>
        <p:spPr>
          <a:xfrm>
            <a:off x="680875" y="3026900"/>
            <a:ext cx="6408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Si vous n’êtes pas inspirés, testez ce script :</a:t>
            </a:r>
            <a:endParaRPr/>
          </a:p>
          <a:p>
            <a:pPr indent="0" lvl="0" marL="0" rtl="0" algn="l">
              <a:spcBef>
                <a:spcPts val="0"/>
              </a:spcBef>
              <a:spcAft>
                <a:spcPts val="0"/>
              </a:spcAft>
              <a:buNone/>
            </a:pPr>
            <a:r>
              <a:rPr lang="fr" u="sng">
                <a:solidFill>
                  <a:schemeClr val="hlink"/>
                </a:solidFill>
                <a:hlinkClick r:id="rId3"/>
              </a:rPr>
              <a:t>https://capytale2.ac-paris.fr/web/c-auth/list?returnto=/web/code/6ddd-98032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f1e9ac8852_0_10"/>
          <p:cNvSpPr txBox="1"/>
          <p:nvPr>
            <p:ph type="ctrTitle"/>
          </p:nvPr>
        </p:nvSpPr>
        <p:spPr>
          <a:xfrm>
            <a:off x="258336" y="51222"/>
            <a:ext cx="5810100" cy="5784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Exemple Notebook rapide</a:t>
            </a:r>
            <a:endParaRPr/>
          </a:p>
        </p:txBody>
      </p:sp>
      <p:sp>
        <p:nvSpPr>
          <p:cNvPr id="312" name="Google Shape;312;gf1e9ac8852_0_10"/>
          <p:cNvSpPr txBox="1"/>
          <p:nvPr/>
        </p:nvSpPr>
        <p:spPr>
          <a:xfrm>
            <a:off x="769025" y="769025"/>
            <a:ext cx="6182400" cy="138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600">
                <a:solidFill>
                  <a:srgbClr val="333333"/>
                </a:solidFill>
                <a:highlight>
                  <a:srgbClr val="FFFFFF"/>
                </a:highlight>
              </a:rPr>
              <a:t>Créer une activité Notebook simple en alternant</a:t>
            </a:r>
            <a:endParaRPr b="1" sz="1600">
              <a:solidFill>
                <a:srgbClr val="333333"/>
              </a:solidFill>
              <a:highlight>
                <a:srgbClr val="FFFFFF"/>
              </a:highlight>
            </a:endParaRPr>
          </a:p>
          <a:p>
            <a:pPr indent="-330200" lvl="0" marL="457200" rtl="0" algn="l">
              <a:lnSpc>
                <a:spcPct val="115000"/>
              </a:lnSpc>
              <a:spcBef>
                <a:spcPts val="800"/>
              </a:spcBef>
              <a:spcAft>
                <a:spcPts val="0"/>
              </a:spcAft>
              <a:buClr>
                <a:srgbClr val="333333"/>
              </a:buClr>
              <a:buSzPts val="1600"/>
              <a:buChar char="-"/>
            </a:pPr>
            <a:r>
              <a:rPr b="1" lang="fr" sz="1600">
                <a:solidFill>
                  <a:srgbClr val="333333"/>
                </a:solidFill>
                <a:highlight>
                  <a:srgbClr val="FFFFFF"/>
                </a:highlight>
              </a:rPr>
              <a:t>une consigne en MarkDown</a:t>
            </a:r>
            <a:endParaRPr b="1" sz="1600">
              <a:solidFill>
                <a:srgbClr val="333333"/>
              </a:solidFill>
              <a:highlight>
                <a:srgbClr val="FFFFFF"/>
              </a:highlight>
            </a:endParaRPr>
          </a:p>
          <a:p>
            <a:pPr indent="-330200" lvl="0" marL="457200" rtl="0" algn="l">
              <a:lnSpc>
                <a:spcPct val="115000"/>
              </a:lnSpc>
              <a:spcBef>
                <a:spcPts val="0"/>
              </a:spcBef>
              <a:spcAft>
                <a:spcPts val="0"/>
              </a:spcAft>
              <a:buClr>
                <a:srgbClr val="333333"/>
              </a:buClr>
              <a:buSzPts val="1600"/>
              <a:buChar char="-"/>
            </a:pPr>
            <a:r>
              <a:rPr b="1" lang="fr" sz="1600">
                <a:solidFill>
                  <a:srgbClr val="333333"/>
                </a:solidFill>
                <a:highlight>
                  <a:srgbClr val="FFFFFF"/>
                </a:highlight>
              </a:rPr>
              <a:t>quelques lignes de code python</a:t>
            </a:r>
            <a:endParaRPr b="1" sz="1600">
              <a:solidFill>
                <a:srgbClr val="333333"/>
              </a:solidFill>
              <a:highlight>
                <a:srgbClr val="FFFFFF"/>
              </a:highlight>
            </a:endParaRPr>
          </a:p>
          <a:p>
            <a:pPr indent="-330200" lvl="0" marL="457200" rtl="0" algn="l">
              <a:lnSpc>
                <a:spcPct val="115000"/>
              </a:lnSpc>
              <a:spcBef>
                <a:spcPts val="0"/>
              </a:spcBef>
              <a:spcAft>
                <a:spcPts val="0"/>
              </a:spcAft>
              <a:buClr>
                <a:srgbClr val="333333"/>
              </a:buClr>
              <a:buSzPts val="1600"/>
              <a:buChar char="-"/>
            </a:pPr>
            <a:r>
              <a:rPr b="1" lang="fr" sz="1600">
                <a:solidFill>
                  <a:srgbClr val="333333"/>
                </a:solidFill>
                <a:highlight>
                  <a:srgbClr val="FFFFFF"/>
                </a:highlight>
              </a:rPr>
              <a:t>une question (script à modifier par exemple)</a:t>
            </a:r>
            <a:endParaRPr b="1" sz="1600">
              <a:solidFill>
                <a:srgbClr val="333333"/>
              </a:solidFill>
              <a:highlight>
                <a:srgbClr val="FFFFFF"/>
              </a:highlight>
            </a:endParaRPr>
          </a:p>
        </p:txBody>
      </p:sp>
      <p:sp>
        <p:nvSpPr>
          <p:cNvPr id="313" name="Google Shape;313;gf1e9ac8852_0_10"/>
          <p:cNvSpPr txBox="1"/>
          <p:nvPr/>
        </p:nvSpPr>
        <p:spPr>
          <a:xfrm>
            <a:off x="680875" y="3026900"/>
            <a:ext cx="6408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t>Si vous n’êtes pas inspirés, testez ce script :</a:t>
            </a:r>
            <a:endParaRPr/>
          </a:p>
          <a:p>
            <a:pPr indent="0" lvl="0" marL="0" rtl="0" algn="l">
              <a:spcBef>
                <a:spcPts val="0"/>
              </a:spcBef>
              <a:spcAft>
                <a:spcPts val="0"/>
              </a:spcAft>
              <a:buNone/>
            </a:pPr>
            <a:r>
              <a:rPr lang="fr" u="sng">
                <a:solidFill>
                  <a:schemeClr val="hlink"/>
                </a:solidFill>
                <a:hlinkClick r:id="rId3"/>
              </a:rPr>
              <a:t>https://capytale2.ac-paris.fr/web/c-auth/list?returnto=/web/code/951a-98038</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f5ef8820b1_0_1"/>
          <p:cNvSpPr txBox="1"/>
          <p:nvPr>
            <p:ph type="title"/>
          </p:nvPr>
        </p:nvSpPr>
        <p:spPr>
          <a:xfrm>
            <a:off x="1038675" y="1782175"/>
            <a:ext cx="7999800" cy="2413200"/>
          </a:xfrm>
          <a:prstGeom prst="rect">
            <a:avLst/>
          </a:prstGeom>
          <a:noFill/>
          <a:ln>
            <a:noFill/>
          </a:ln>
        </p:spPr>
        <p:txBody>
          <a:bodyPr anchorCtr="0" anchor="b" bIns="34275" lIns="68575" spcFirstLastPara="1" rIns="68575" wrap="square" tIns="34275">
            <a:noAutofit/>
          </a:bodyPr>
          <a:lstStyle/>
          <a:p>
            <a:pPr indent="0" lvl="3" marL="0" rtl="0" algn="l">
              <a:spcBef>
                <a:spcPts val="0"/>
              </a:spcBef>
              <a:spcAft>
                <a:spcPts val="0"/>
              </a:spcAft>
              <a:buClr>
                <a:schemeClr val="dk1"/>
              </a:buClr>
              <a:buSzPts val="2500"/>
              <a:buFont typeface="Arial"/>
              <a:buNone/>
            </a:pPr>
            <a:r>
              <a:rPr lang="fr" sz="3000">
                <a:solidFill>
                  <a:srgbClr val="215968"/>
                </a:solidFill>
                <a:latin typeface="Arial Black"/>
                <a:ea typeface="Arial Black"/>
                <a:cs typeface="Arial Black"/>
                <a:sym typeface="Arial Black"/>
              </a:rPr>
              <a:t>Aide en ligne / liste de diffusion</a:t>
            </a:r>
            <a:endParaRPr sz="3000">
              <a:solidFill>
                <a:srgbClr val="215968"/>
              </a:solidFill>
              <a:latin typeface="Arial Black"/>
              <a:ea typeface="Arial Black"/>
              <a:cs typeface="Arial Black"/>
              <a:sym typeface="Arial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f1e9ac8852_0_23"/>
          <p:cNvSpPr txBox="1"/>
          <p:nvPr>
            <p:ph type="ctrTitle"/>
          </p:nvPr>
        </p:nvSpPr>
        <p:spPr>
          <a:xfrm>
            <a:off x="1012753" y="926035"/>
            <a:ext cx="5810100" cy="1014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Aide Capytale</a:t>
            </a:r>
            <a:endParaRPr/>
          </a:p>
        </p:txBody>
      </p:sp>
      <p:sp>
        <p:nvSpPr>
          <p:cNvPr id="324" name="Google Shape;324;gf1e9ac8852_0_23"/>
          <p:cNvSpPr txBox="1"/>
          <p:nvPr>
            <p:ph idx="1" type="subTitle"/>
          </p:nvPr>
        </p:nvSpPr>
        <p:spPr>
          <a:xfrm>
            <a:off x="1012750" y="2124076"/>
            <a:ext cx="5772000" cy="7179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fr" u="sng">
                <a:solidFill>
                  <a:schemeClr val="hlink"/>
                </a:solidFill>
                <a:hlinkClick r:id="rId3"/>
              </a:rPr>
              <a:t>https://capytale2.ac-paris.fr/wiki/doku.php?id=start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
          <p:cNvSpPr txBox="1"/>
          <p:nvPr>
            <p:ph type="title"/>
          </p:nvPr>
        </p:nvSpPr>
        <p:spPr>
          <a:xfrm>
            <a:off x="1038675" y="1782175"/>
            <a:ext cx="7999800" cy="24132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4500"/>
              <a:buNone/>
            </a:pPr>
            <a:r>
              <a:rPr lang="fr" sz="3000"/>
              <a:t>L’application :</a:t>
            </a:r>
            <a:endParaRPr sz="3000"/>
          </a:p>
          <a:p>
            <a:pPr indent="0" lvl="0" marL="0" rtl="0" algn="l">
              <a:lnSpc>
                <a:spcPct val="90000"/>
              </a:lnSpc>
              <a:spcBef>
                <a:spcPts val="0"/>
              </a:spcBef>
              <a:spcAft>
                <a:spcPts val="0"/>
              </a:spcAft>
              <a:buClr>
                <a:srgbClr val="000000"/>
              </a:buClr>
              <a:buSzPts val="4500"/>
              <a:buFont typeface="Arial"/>
              <a:buNone/>
            </a:pPr>
            <a:r>
              <a:rPr lang="fr" sz="3000"/>
              <a:t>présentation / accès / fonctionnalités</a:t>
            </a:r>
            <a:endParaRPr sz="3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f1e9ac8852_0_33"/>
          <p:cNvSpPr txBox="1"/>
          <p:nvPr>
            <p:ph type="ctrTitle"/>
          </p:nvPr>
        </p:nvSpPr>
        <p:spPr>
          <a:xfrm>
            <a:off x="1012753" y="926035"/>
            <a:ext cx="5810100" cy="1014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Aide Latex</a:t>
            </a:r>
            <a:endParaRPr/>
          </a:p>
        </p:txBody>
      </p:sp>
      <p:sp>
        <p:nvSpPr>
          <p:cNvPr id="330" name="Google Shape;330;gf1e9ac8852_0_33"/>
          <p:cNvSpPr txBox="1"/>
          <p:nvPr>
            <p:ph idx="1" type="subTitle"/>
          </p:nvPr>
        </p:nvSpPr>
        <p:spPr>
          <a:xfrm>
            <a:off x="1012750" y="2124076"/>
            <a:ext cx="5772000" cy="7179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fr" u="sng">
                <a:solidFill>
                  <a:schemeClr val="hlink"/>
                </a:solidFill>
                <a:hlinkClick r:id="rId3"/>
              </a:rPr>
              <a:t>https://en.wikibooks.org/wiki/LaTeX/Mathematics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f1e9ac8852_0_28"/>
          <p:cNvSpPr txBox="1"/>
          <p:nvPr>
            <p:ph type="ctrTitle"/>
          </p:nvPr>
        </p:nvSpPr>
        <p:spPr>
          <a:xfrm>
            <a:off x="1012753" y="926035"/>
            <a:ext cx="5810100" cy="1014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fr"/>
              <a:t>Aide MarkDown</a:t>
            </a:r>
            <a:endParaRPr/>
          </a:p>
        </p:txBody>
      </p:sp>
      <p:sp>
        <p:nvSpPr>
          <p:cNvPr id="336" name="Google Shape;336;gf1e9ac8852_0_28"/>
          <p:cNvSpPr txBox="1"/>
          <p:nvPr>
            <p:ph idx="1" type="subTitle"/>
          </p:nvPr>
        </p:nvSpPr>
        <p:spPr>
          <a:xfrm>
            <a:off x="1012750" y="2124076"/>
            <a:ext cx="5772000" cy="7179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fr" u="sng">
                <a:solidFill>
                  <a:schemeClr val="hlink"/>
                </a:solidFill>
                <a:hlinkClick r:id="rId3"/>
              </a:rPr>
              <a:t>https://towardsdatascience.com/write-markdown-latex-in-the-jupyter-notebook-10985edb91fd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81"/>
          <p:cNvSpPr txBox="1"/>
          <p:nvPr/>
        </p:nvSpPr>
        <p:spPr>
          <a:xfrm>
            <a:off x="990600" y="1156400"/>
            <a:ext cx="5912400" cy="17907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9600"/>
              <a:buFont typeface="Arial"/>
              <a:buNone/>
            </a:pPr>
            <a:r>
              <a:rPr b="0" i="0" lang="fr" sz="9600" u="none" cap="none" strike="noStrike">
                <a:solidFill>
                  <a:srgbClr val="215968"/>
                </a:solidFill>
                <a:latin typeface="Arial Black"/>
                <a:ea typeface="Arial Black"/>
                <a:cs typeface="Arial Black"/>
                <a:sym typeface="Arial Black"/>
              </a:rPr>
              <a:t>Merci !</a:t>
            </a:r>
            <a:endParaRPr b="0" i="0" sz="9600" u="none" cap="none" strike="noStrike">
              <a:solidFill>
                <a:srgbClr val="215968"/>
              </a:solidFill>
              <a:latin typeface="Arial Black"/>
              <a:ea typeface="Arial Black"/>
              <a:cs typeface="Arial Black"/>
              <a:sym typeface="Arial Black"/>
            </a:endParaRPr>
          </a:p>
        </p:txBody>
      </p:sp>
      <p:sp>
        <p:nvSpPr>
          <p:cNvPr id="342" name="Google Shape;342;p81"/>
          <p:cNvSpPr txBox="1"/>
          <p:nvPr/>
        </p:nvSpPr>
        <p:spPr>
          <a:xfrm>
            <a:off x="990600" y="3214700"/>
            <a:ext cx="5755200" cy="95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0" i="0" lang="fr" sz="4500" u="none" cap="none" strike="noStrike">
                <a:solidFill>
                  <a:srgbClr val="215968"/>
                </a:solidFill>
                <a:latin typeface="Arial Black"/>
                <a:ea typeface="Arial Black"/>
                <a:cs typeface="Arial Black"/>
                <a:sym typeface="Arial Black"/>
              </a:rPr>
              <a:t>Des questions ?</a:t>
            </a:r>
            <a:endParaRPr b="0" i="0" sz="4500" u="none" cap="none" strike="noStrike">
              <a:solidFill>
                <a:srgbClr val="215968"/>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5"/>
          <p:cNvSpPr txBox="1"/>
          <p:nvPr/>
        </p:nvSpPr>
        <p:spPr>
          <a:xfrm>
            <a:off x="769025" y="1098625"/>
            <a:ext cx="6182400" cy="251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600">
                <a:solidFill>
                  <a:srgbClr val="333333"/>
                </a:solidFill>
                <a:highlight>
                  <a:srgbClr val="FFFFFF"/>
                </a:highlight>
              </a:rPr>
              <a:t>CAPYTALE via l’ENT monlycee.net c’est...</a:t>
            </a:r>
            <a:endParaRPr b="1" sz="1600">
              <a:solidFill>
                <a:srgbClr val="333333"/>
              </a:solidFill>
              <a:highlight>
                <a:srgbClr val="FFFFFF"/>
              </a:highlight>
            </a:endParaRPr>
          </a:p>
          <a:p>
            <a:pPr indent="-330200" lvl="0" marL="457200" rtl="0" algn="l">
              <a:lnSpc>
                <a:spcPct val="115000"/>
              </a:lnSpc>
              <a:spcBef>
                <a:spcPts val="800"/>
              </a:spcBef>
              <a:spcAft>
                <a:spcPts val="0"/>
              </a:spcAft>
              <a:buClr>
                <a:srgbClr val="333333"/>
              </a:buClr>
              <a:buSzPts val="1600"/>
              <a:buChar char="●"/>
            </a:pPr>
            <a:r>
              <a:rPr b="1" lang="fr" sz="1600">
                <a:solidFill>
                  <a:srgbClr val="333333"/>
                </a:solidFill>
                <a:highlight>
                  <a:srgbClr val="FFFFFF"/>
                </a:highlight>
              </a:rPr>
              <a:t>Python</a:t>
            </a:r>
            <a:r>
              <a:rPr lang="fr" sz="1600">
                <a:solidFill>
                  <a:srgbClr val="333333"/>
                </a:solidFill>
                <a:highlight>
                  <a:srgbClr val="FFFFFF"/>
                </a:highlight>
              </a:rPr>
              <a:t> sans installation pour enseignants et élèves : accessible depuis tout navigateur;</a:t>
            </a:r>
            <a:endParaRPr sz="1600">
              <a:solidFill>
                <a:srgbClr val="333333"/>
              </a:solidFill>
              <a:highlight>
                <a:srgbClr val="FFFFFF"/>
              </a:highlight>
            </a:endParaRPr>
          </a:p>
          <a:p>
            <a:pPr indent="-330200" lvl="0" marL="457200" rtl="0" algn="l">
              <a:lnSpc>
                <a:spcPct val="115000"/>
              </a:lnSpc>
              <a:spcBef>
                <a:spcPts val="0"/>
              </a:spcBef>
              <a:spcAft>
                <a:spcPts val="0"/>
              </a:spcAft>
              <a:buClr>
                <a:srgbClr val="333333"/>
              </a:buClr>
              <a:buSzPts val="1600"/>
              <a:buChar char="●"/>
            </a:pPr>
            <a:r>
              <a:rPr lang="fr" sz="1600">
                <a:solidFill>
                  <a:srgbClr val="333333"/>
                </a:solidFill>
                <a:highlight>
                  <a:srgbClr val="FFFFFF"/>
                </a:highlight>
              </a:rPr>
              <a:t>Un service qui fonctionne sur tout périphérique : ordinateur, tablette ou téléphone;</a:t>
            </a:r>
            <a:endParaRPr sz="1600">
              <a:solidFill>
                <a:srgbClr val="333333"/>
              </a:solidFill>
              <a:highlight>
                <a:srgbClr val="FFFFFF"/>
              </a:highlight>
            </a:endParaRPr>
          </a:p>
          <a:p>
            <a:pPr indent="-330200" lvl="0" marL="457200" rtl="0" algn="l">
              <a:lnSpc>
                <a:spcPct val="115000"/>
              </a:lnSpc>
              <a:spcBef>
                <a:spcPts val="0"/>
              </a:spcBef>
              <a:spcAft>
                <a:spcPts val="0"/>
              </a:spcAft>
              <a:buClr>
                <a:srgbClr val="333333"/>
              </a:buClr>
              <a:buSzPts val="1600"/>
              <a:buChar char="●"/>
            </a:pPr>
            <a:r>
              <a:rPr lang="fr" sz="1600">
                <a:solidFill>
                  <a:srgbClr val="333333"/>
                </a:solidFill>
                <a:highlight>
                  <a:srgbClr val="FFFFFF"/>
                </a:highlight>
              </a:rPr>
              <a:t>Des travaux enregistrés automatiquement dans un cloud et disponibles partout;</a:t>
            </a:r>
            <a:endParaRPr sz="1600">
              <a:solidFill>
                <a:srgbClr val="333333"/>
              </a:solidFill>
              <a:highlight>
                <a:srgbClr val="FFFFFF"/>
              </a:highlight>
            </a:endParaRPr>
          </a:p>
          <a:p>
            <a:pPr indent="-330200" lvl="0" marL="457200" rtl="0" algn="l">
              <a:lnSpc>
                <a:spcPct val="115000"/>
              </a:lnSpc>
              <a:spcBef>
                <a:spcPts val="0"/>
              </a:spcBef>
              <a:spcAft>
                <a:spcPts val="0"/>
              </a:spcAft>
              <a:buClr>
                <a:srgbClr val="333333"/>
              </a:buClr>
              <a:buSzPts val="1600"/>
              <a:buChar char="●"/>
            </a:pPr>
            <a:r>
              <a:rPr lang="fr" sz="1600">
                <a:solidFill>
                  <a:srgbClr val="333333"/>
                </a:solidFill>
                <a:highlight>
                  <a:srgbClr val="FFFFFF"/>
                </a:highlight>
              </a:rPr>
              <a:t>Un cadre institutionnel.</a:t>
            </a:r>
            <a:endParaRPr sz="1600">
              <a:solidFill>
                <a:srgbClr val="333333"/>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f5a8127b23_0_5"/>
          <p:cNvSpPr txBox="1"/>
          <p:nvPr/>
        </p:nvSpPr>
        <p:spPr>
          <a:xfrm>
            <a:off x="769025" y="1098625"/>
            <a:ext cx="6911400" cy="359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600">
                <a:solidFill>
                  <a:srgbClr val="333333"/>
                </a:solidFill>
                <a:highlight>
                  <a:srgbClr val="FFFFFF"/>
                </a:highlight>
              </a:rPr>
              <a:t>Comment accéder au service Capytale ?</a:t>
            </a:r>
            <a:endParaRPr b="1" sz="1600">
              <a:solidFill>
                <a:srgbClr val="333333"/>
              </a:solidFill>
              <a:highlight>
                <a:srgbClr val="FFFFFF"/>
              </a:highlight>
            </a:endParaRPr>
          </a:p>
          <a:p>
            <a:pPr indent="-330200" lvl="0" marL="457200" rtl="0" algn="l">
              <a:lnSpc>
                <a:spcPct val="115000"/>
              </a:lnSpc>
              <a:spcBef>
                <a:spcPts val="800"/>
              </a:spcBef>
              <a:spcAft>
                <a:spcPts val="0"/>
              </a:spcAft>
              <a:buClr>
                <a:srgbClr val="333333"/>
              </a:buClr>
              <a:buSzPts val="1600"/>
              <a:buChar char="●"/>
            </a:pPr>
            <a:r>
              <a:rPr b="1" lang="fr" sz="1600">
                <a:solidFill>
                  <a:srgbClr val="333333"/>
                </a:solidFill>
                <a:highlight>
                  <a:srgbClr val="FFFFFF"/>
                </a:highlight>
              </a:rPr>
              <a:t>Enseignants comme élèves, l’accès se fait via l’ENT Monlycee.net</a:t>
            </a:r>
            <a:endParaRPr b="1" sz="1600">
              <a:solidFill>
                <a:srgbClr val="333333"/>
              </a:solidFill>
              <a:highlight>
                <a:srgbClr val="FFFFFF"/>
              </a:highlight>
            </a:endParaRPr>
          </a:p>
          <a:p>
            <a:pPr indent="0" lvl="0" marL="0" rtl="0" algn="l">
              <a:lnSpc>
                <a:spcPct val="115000"/>
              </a:lnSpc>
              <a:spcBef>
                <a:spcPts val="800"/>
              </a:spcBef>
              <a:spcAft>
                <a:spcPts val="0"/>
              </a:spcAft>
              <a:buNone/>
            </a:pPr>
            <a:r>
              <a:t/>
            </a:r>
            <a:endParaRPr b="1" sz="1600">
              <a:solidFill>
                <a:srgbClr val="333333"/>
              </a:solidFill>
              <a:highlight>
                <a:srgbClr val="FFFFFF"/>
              </a:highlight>
            </a:endParaRPr>
          </a:p>
          <a:p>
            <a:pPr indent="-330200" lvl="0" marL="457200" rtl="0" algn="l">
              <a:lnSpc>
                <a:spcPct val="115000"/>
              </a:lnSpc>
              <a:spcBef>
                <a:spcPts val="800"/>
              </a:spcBef>
              <a:spcAft>
                <a:spcPts val="0"/>
              </a:spcAft>
              <a:buClr>
                <a:srgbClr val="333333"/>
              </a:buClr>
              <a:buSzPts val="1600"/>
              <a:buChar char="●"/>
            </a:pPr>
            <a:r>
              <a:rPr b="1" lang="fr" sz="1600">
                <a:solidFill>
                  <a:srgbClr val="333333"/>
                </a:solidFill>
                <a:highlight>
                  <a:srgbClr val="FFFFFF"/>
                </a:highlight>
              </a:rPr>
              <a:t>Capytale est ensuite accessible via l’application du même nom</a:t>
            </a:r>
            <a:endParaRPr b="1" sz="1600">
              <a:solidFill>
                <a:srgbClr val="333333"/>
              </a:solidFill>
              <a:highlight>
                <a:srgbClr val="FFFFFF"/>
              </a:highlight>
            </a:endParaRPr>
          </a:p>
          <a:p>
            <a:pPr indent="0" lvl="0" marL="457200" rtl="0" algn="l">
              <a:lnSpc>
                <a:spcPct val="115000"/>
              </a:lnSpc>
              <a:spcBef>
                <a:spcPts val="800"/>
              </a:spcBef>
              <a:spcAft>
                <a:spcPts val="0"/>
              </a:spcAft>
              <a:buNone/>
            </a:pPr>
            <a:r>
              <a:t/>
            </a:r>
            <a:endParaRPr b="1" sz="1600">
              <a:solidFill>
                <a:srgbClr val="333333"/>
              </a:solidFill>
              <a:highlight>
                <a:srgbClr val="FFFFFF"/>
              </a:highlight>
            </a:endParaRPr>
          </a:p>
          <a:p>
            <a:pPr indent="0" lvl="0" marL="457200" rtl="0" algn="l">
              <a:lnSpc>
                <a:spcPct val="115000"/>
              </a:lnSpc>
              <a:spcBef>
                <a:spcPts val="800"/>
              </a:spcBef>
              <a:spcAft>
                <a:spcPts val="0"/>
              </a:spcAft>
              <a:buNone/>
            </a:pPr>
            <a:r>
              <a:t/>
            </a:r>
            <a:endParaRPr b="1" sz="1600">
              <a:solidFill>
                <a:srgbClr val="333333"/>
              </a:solidFill>
              <a:highlight>
                <a:srgbClr val="FFFFFF"/>
              </a:highlight>
            </a:endParaRPr>
          </a:p>
          <a:p>
            <a:pPr indent="0" lvl="0" marL="457200" rtl="0" algn="l">
              <a:lnSpc>
                <a:spcPct val="115000"/>
              </a:lnSpc>
              <a:spcBef>
                <a:spcPts val="800"/>
              </a:spcBef>
              <a:spcAft>
                <a:spcPts val="0"/>
              </a:spcAft>
              <a:buNone/>
            </a:pPr>
            <a:r>
              <a:t/>
            </a:r>
            <a:endParaRPr b="1" sz="1600">
              <a:solidFill>
                <a:srgbClr val="333333"/>
              </a:solidFill>
              <a:highlight>
                <a:srgbClr val="FFFFFF"/>
              </a:highlight>
            </a:endParaRPr>
          </a:p>
          <a:p>
            <a:pPr indent="0" lvl="0" marL="0" rtl="0" algn="ctr">
              <a:lnSpc>
                <a:spcPct val="115000"/>
              </a:lnSpc>
              <a:spcBef>
                <a:spcPts val="800"/>
              </a:spcBef>
              <a:spcAft>
                <a:spcPts val="800"/>
              </a:spcAft>
              <a:buNone/>
            </a:pPr>
            <a:r>
              <a:rPr b="1" lang="fr" sz="1300">
                <a:solidFill>
                  <a:srgbClr val="333333"/>
                </a:solidFill>
                <a:highlight>
                  <a:srgbClr val="FFFFFF"/>
                </a:highlight>
              </a:rPr>
              <a:t>Note : pour un partage d’activités par lien, l’élève clique sur le lien et est ensuite invité à se connecter à l’ENT.</a:t>
            </a:r>
            <a:endParaRPr b="1" sz="1300">
              <a:solidFill>
                <a:srgbClr val="333333"/>
              </a:solidFill>
              <a:highlight>
                <a:srgbClr val="FFFFFF"/>
              </a:highlight>
            </a:endParaRPr>
          </a:p>
        </p:txBody>
      </p:sp>
      <p:pic>
        <p:nvPicPr>
          <p:cNvPr id="160" name="Google Shape;160;gf5a8127b23_0_5"/>
          <p:cNvPicPr preferRelativeResize="0"/>
          <p:nvPr/>
        </p:nvPicPr>
        <p:blipFill>
          <a:blip r:embed="rId3">
            <a:alphaModFix/>
          </a:blip>
          <a:stretch>
            <a:fillRect/>
          </a:stretch>
        </p:blipFill>
        <p:spPr>
          <a:xfrm>
            <a:off x="3178575" y="2008975"/>
            <a:ext cx="1622650" cy="507850"/>
          </a:xfrm>
          <a:prstGeom prst="rect">
            <a:avLst/>
          </a:prstGeom>
          <a:noFill/>
          <a:ln>
            <a:noFill/>
          </a:ln>
        </p:spPr>
      </p:pic>
      <p:pic>
        <p:nvPicPr>
          <p:cNvPr id="161" name="Google Shape;161;gf5a8127b23_0_5"/>
          <p:cNvPicPr preferRelativeResize="0"/>
          <p:nvPr/>
        </p:nvPicPr>
        <p:blipFill>
          <a:blip r:embed="rId4">
            <a:alphaModFix/>
          </a:blip>
          <a:stretch>
            <a:fillRect/>
          </a:stretch>
        </p:blipFill>
        <p:spPr>
          <a:xfrm>
            <a:off x="3518413" y="3039100"/>
            <a:ext cx="942975" cy="99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f5e7e54cbc_0_0"/>
          <p:cNvSpPr txBox="1"/>
          <p:nvPr/>
        </p:nvSpPr>
        <p:spPr>
          <a:xfrm>
            <a:off x="769025" y="1098625"/>
            <a:ext cx="6182400" cy="221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600">
                <a:solidFill>
                  <a:srgbClr val="333333"/>
                </a:solidFill>
                <a:highlight>
                  <a:srgbClr val="FFFFFF"/>
                </a:highlight>
              </a:rPr>
              <a:t>Comment accéder au service Capytale ?</a:t>
            </a:r>
            <a:endParaRPr b="1" sz="1600">
              <a:solidFill>
                <a:srgbClr val="333333"/>
              </a:solidFill>
              <a:highlight>
                <a:srgbClr val="FFFFFF"/>
              </a:highlight>
            </a:endParaRPr>
          </a:p>
          <a:p>
            <a:pPr indent="-330200" lvl="0" marL="457200" rtl="0" algn="l">
              <a:lnSpc>
                <a:spcPct val="115000"/>
              </a:lnSpc>
              <a:spcBef>
                <a:spcPts val="800"/>
              </a:spcBef>
              <a:spcAft>
                <a:spcPts val="0"/>
              </a:spcAft>
              <a:buClr>
                <a:srgbClr val="333333"/>
              </a:buClr>
              <a:buSzPts val="1600"/>
              <a:buChar char="●"/>
            </a:pPr>
            <a:r>
              <a:rPr b="1" lang="fr" sz="1600">
                <a:solidFill>
                  <a:srgbClr val="333333"/>
                </a:solidFill>
                <a:highlight>
                  <a:srgbClr val="FFFFFF"/>
                </a:highlight>
              </a:rPr>
              <a:t>Pour l’élève, une fois dans Capytale, il est possible de saisir le code de l’activité</a:t>
            </a:r>
            <a:endParaRPr b="1" sz="1600">
              <a:solidFill>
                <a:srgbClr val="333333"/>
              </a:solidFill>
              <a:highlight>
                <a:srgbClr val="FFFFFF"/>
              </a:highlight>
            </a:endParaRPr>
          </a:p>
          <a:p>
            <a:pPr indent="0" lvl="0" marL="0" rtl="0" algn="l">
              <a:lnSpc>
                <a:spcPct val="115000"/>
              </a:lnSpc>
              <a:spcBef>
                <a:spcPts val="800"/>
              </a:spcBef>
              <a:spcAft>
                <a:spcPts val="0"/>
              </a:spcAft>
              <a:buNone/>
            </a:pPr>
            <a:r>
              <a:t/>
            </a:r>
            <a:endParaRPr b="1" sz="1600">
              <a:solidFill>
                <a:srgbClr val="333333"/>
              </a:solidFill>
              <a:highlight>
                <a:srgbClr val="FFFFFF"/>
              </a:highlight>
            </a:endParaRPr>
          </a:p>
          <a:p>
            <a:pPr indent="0" lvl="0" marL="457200" rtl="0" algn="l">
              <a:lnSpc>
                <a:spcPct val="115000"/>
              </a:lnSpc>
              <a:spcBef>
                <a:spcPts val="800"/>
              </a:spcBef>
              <a:spcAft>
                <a:spcPts val="0"/>
              </a:spcAft>
              <a:buNone/>
            </a:pPr>
            <a:r>
              <a:t/>
            </a:r>
            <a:endParaRPr b="1" sz="1600">
              <a:solidFill>
                <a:srgbClr val="333333"/>
              </a:solidFill>
              <a:highlight>
                <a:srgbClr val="FFFFFF"/>
              </a:highlight>
            </a:endParaRPr>
          </a:p>
          <a:p>
            <a:pPr indent="0" lvl="0" marL="0" rtl="0" algn="l">
              <a:lnSpc>
                <a:spcPct val="115000"/>
              </a:lnSpc>
              <a:spcBef>
                <a:spcPts val="800"/>
              </a:spcBef>
              <a:spcAft>
                <a:spcPts val="800"/>
              </a:spcAft>
              <a:buNone/>
            </a:pPr>
            <a:r>
              <a:t/>
            </a:r>
            <a:endParaRPr b="1" sz="1300">
              <a:solidFill>
                <a:srgbClr val="333333"/>
              </a:solidFill>
              <a:highlight>
                <a:srgbClr val="FFFFFF"/>
              </a:highlight>
            </a:endParaRPr>
          </a:p>
        </p:txBody>
      </p:sp>
      <p:pic>
        <p:nvPicPr>
          <p:cNvPr id="167" name="Google Shape;167;gf5e7e54cbc_0_0"/>
          <p:cNvPicPr preferRelativeResize="0"/>
          <p:nvPr/>
        </p:nvPicPr>
        <p:blipFill>
          <a:blip r:embed="rId3">
            <a:alphaModFix/>
          </a:blip>
          <a:stretch>
            <a:fillRect/>
          </a:stretch>
        </p:blipFill>
        <p:spPr>
          <a:xfrm>
            <a:off x="2649250" y="2516100"/>
            <a:ext cx="3291252" cy="793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f5a8127b23_0_11"/>
          <p:cNvSpPr txBox="1"/>
          <p:nvPr/>
        </p:nvSpPr>
        <p:spPr>
          <a:xfrm>
            <a:off x="779000" y="635125"/>
            <a:ext cx="6182400" cy="390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600">
                <a:solidFill>
                  <a:srgbClr val="333333"/>
                </a:solidFill>
                <a:highlight>
                  <a:srgbClr val="FFFFFF"/>
                </a:highlight>
              </a:rPr>
              <a:t>Quelles fonctionnalités ?</a:t>
            </a:r>
            <a:endParaRPr b="1" sz="1600">
              <a:solidFill>
                <a:srgbClr val="333333"/>
              </a:solidFill>
              <a:highlight>
                <a:srgbClr val="FFFFFF"/>
              </a:highlight>
            </a:endParaRPr>
          </a:p>
          <a:p>
            <a:pPr indent="-330200" lvl="0" marL="457200" rtl="0" algn="l">
              <a:lnSpc>
                <a:spcPct val="115000"/>
              </a:lnSpc>
              <a:spcBef>
                <a:spcPts val="800"/>
              </a:spcBef>
              <a:spcAft>
                <a:spcPts val="0"/>
              </a:spcAft>
              <a:buClr>
                <a:srgbClr val="333333"/>
              </a:buClr>
              <a:buSzPts val="1600"/>
              <a:buChar char="●"/>
            </a:pPr>
            <a:r>
              <a:rPr b="1" lang="fr" sz="1600">
                <a:solidFill>
                  <a:srgbClr val="333333"/>
                </a:solidFill>
                <a:highlight>
                  <a:srgbClr val="FFFFFF"/>
                </a:highlight>
              </a:rPr>
              <a:t>Le bouton Mes activités </a:t>
            </a:r>
            <a:endParaRPr b="1" sz="1600">
              <a:solidFill>
                <a:srgbClr val="333333"/>
              </a:solidFill>
              <a:highlight>
                <a:srgbClr val="FFFFFF"/>
              </a:highlight>
            </a:endParaRPr>
          </a:p>
          <a:p>
            <a:pPr indent="0" lvl="0" marL="0" rtl="0" algn="l">
              <a:lnSpc>
                <a:spcPct val="115000"/>
              </a:lnSpc>
              <a:spcBef>
                <a:spcPts val="800"/>
              </a:spcBef>
              <a:spcAft>
                <a:spcPts val="0"/>
              </a:spcAft>
              <a:buNone/>
            </a:pPr>
            <a:r>
              <a:rPr b="1" lang="fr" sz="1600">
                <a:solidFill>
                  <a:srgbClr val="333333"/>
                </a:solidFill>
                <a:highlight>
                  <a:srgbClr val="FFFFFF"/>
                </a:highlight>
              </a:rPr>
              <a:t>permet à l’enseignant de créer plusieurs types d’activité :</a:t>
            </a:r>
            <a:endParaRPr b="1" sz="1600">
              <a:solidFill>
                <a:srgbClr val="333333"/>
              </a:solidFill>
              <a:highlight>
                <a:srgbClr val="FFFFFF"/>
              </a:highlight>
            </a:endParaRPr>
          </a:p>
          <a:p>
            <a:pPr indent="0" lvl="0" marL="457200" rtl="0" algn="l">
              <a:lnSpc>
                <a:spcPct val="115000"/>
              </a:lnSpc>
              <a:spcBef>
                <a:spcPts val="800"/>
              </a:spcBef>
              <a:spcAft>
                <a:spcPts val="0"/>
              </a:spcAft>
              <a:buNone/>
            </a:pPr>
            <a:r>
              <a:t/>
            </a:r>
            <a:endParaRPr b="1" sz="1600">
              <a:solidFill>
                <a:srgbClr val="333333"/>
              </a:solidFill>
              <a:highlight>
                <a:srgbClr val="FFFFFF"/>
              </a:highlight>
            </a:endParaRPr>
          </a:p>
          <a:p>
            <a:pPr indent="0" lvl="0" marL="0" rtl="0" algn="l">
              <a:lnSpc>
                <a:spcPct val="115000"/>
              </a:lnSpc>
              <a:spcBef>
                <a:spcPts val="800"/>
              </a:spcBef>
              <a:spcAft>
                <a:spcPts val="0"/>
              </a:spcAft>
              <a:buNone/>
            </a:pPr>
            <a:r>
              <a:t/>
            </a:r>
            <a:endParaRPr b="1" sz="1600">
              <a:solidFill>
                <a:srgbClr val="333333"/>
              </a:solidFill>
              <a:highlight>
                <a:srgbClr val="FFFFFF"/>
              </a:highlight>
            </a:endParaRPr>
          </a:p>
          <a:p>
            <a:pPr indent="0" lvl="0" marL="457200" rtl="0" algn="l">
              <a:lnSpc>
                <a:spcPct val="115000"/>
              </a:lnSpc>
              <a:spcBef>
                <a:spcPts val="800"/>
              </a:spcBef>
              <a:spcAft>
                <a:spcPts val="0"/>
              </a:spcAft>
              <a:buNone/>
            </a:pPr>
            <a:r>
              <a:t/>
            </a:r>
            <a:endParaRPr b="1" sz="1600">
              <a:solidFill>
                <a:srgbClr val="333333"/>
              </a:solidFill>
              <a:highlight>
                <a:srgbClr val="FFFFFF"/>
              </a:highlight>
            </a:endParaRPr>
          </a:p>
          <a:p>
            <a:pPr indent="0" lvl="0" marL="0" rtl="0" algn="l">
              <a:lnSpc>
                <a:spcPct val="115000"/>
              </a:lnSpc>
              <a:spcBef>
                <a:spcPts val="800"/>
              </a:spcBef>
              <a:spcAft>
                <a:spcPts val="0"/>
              </a:spcAft>
              <a:buNone/>
            </a:pPr>
            <a:r>
              <a:t/>
            </a:r>
            <a:endParaRPr b="1" sz="1600">
              <a:solidFill>
                <a:srgbClr val="333333"/>
              </a:solidFill>
              <a:highlight>
                <a:srgbClr val="FFFFFF"/>
              </a:highlight>
            </a:endParaRPr>
          </a:p>
          <a:p>
            <a:pPr indent="0" lvl="0" marL="0" rtl="0" algn="l">
              <a:lnSpc>
                <a:spcPct val="115000"/>
              </a:lnSpc>
              <a:spcBef>
                <a:spcPts val="800"/>
              </a:spcBef>
              <a:spcAft>
                <a:spcPts val="0"/>
              </a:spcAft>
              <a:buNone/>
            </a:pPr>
            <a:r>
              <a:t/>
            </a:r>
            <a:endParaRPr b="1" sz="1600">
              <a:solidFill>
                <a:srgbClr val="333333"/>
              </a:solidFill>
              <a:highlight>
                <a:srgbClr val="FFFFFF"/>
              </a:highlight>
            </a:endParaRPr>
          </a:p>
          <a:p>
            <a:pPr indent="0" lvl="0" marL="0" rtl="0" algn="l">
              <a:lnSpc>
                <a:spcPct val="115000"/>
              </a:lnSpc>
              <a:spcBef>
                <a:spcPts val="800"/>
              </a:spcBef>
              <a:spcAft>
                <a:spcPts val="0"/>
              </a:spcAft>
              <a:buNone/>
            </a:pPr>
            <a:r>
              <a:t/>
            </a:r>
            <a:endParaRPr b="1" sz="1600">
              <a:solidFill>
                <a:srgbClr val="333333"/>
              </a:solidFill>
              <a:highlight>
                <a:srgbClr val="FFFFFF"/>
              </a:highlight>
            </a:endParaRPr>
          </a:p>
          <a:p>
            <a:pPr indent="-330200" lvl="0" marL="457200" rtl="0" algn="l">
              <a:lnSpc>
                <a:spcPct val="115000"/>
              </a:lnSpc>
              <a:spcBef>
                <a:spcPts val="800"/>
              </a:spcBef>
              <a:spcAft>
                <a:spcPts val="0"/>
              </a:spcAft>
              <a:buClr>
                <a:srgbClr val="333333"/>
              </a:buClr>
              <a:buSzPts val="1600"/>
              <a:buChar char="●"/>
            </a:pPr>
            <a:r>
              <a:rPr b="1" lang="fr" sz="1600">
                <a:solidFill>
                  <a:srgbClr val="333333"/>
                </a:solidFill>
                <a:highlight>
                  <a:srgbClr val="FFFFFF"/>
                </a:highlight>
              </a:rPr>
              <a:t>Ces services peuvent être activés ou non.</a:t>
            </a:r>
            <a:endParaRPr b="1" sz="1600">
              <a:solidFill>
                <a:srgbClr val="333333"/>
              </a:solidFill>
              <a:highlight>
                <a:srgbClr val="FFFFFF"/>
              </a:highlight>
            </a:endParaRPr>
          </a:p>
        </p:txBody>
      </p:sp>
      <p:pic>
        <p:nvPicPr>
          <p:cNvPr id="173" name="Google Shape;173;gf5a8127b23_0_11"/>
          <p:cNvPicPr preferRelativeResize="0"/>
          <p:nvPr/>
        </p:nvPicPr>
        <p:blipFill>
          <a:blip r:embed="rId3">
            <a:alphaModFix/>
          </a:blip>
          <a:stretch>
            <a:fillRect/>
          </a:stretch>
        </p:blipFill>
        <p:spPr>
          <a:xfrm>
            <a:off x="5036225" y="3429788"/>
            <a:ext cx="3200400" cy="628650"/>
          </a:xfrm>
          <a:prstGeom prst="rect">
            <a:avLst/>
          </a:prstGeom>
          <a:noFill/>
          <a:ln cap="flat" cmpd="sng" w="9525">
            <a:solidFill>
              <a:schemeClr val="dk2"/>
            </a:solidFill>
            <a:prstDash val="solid"/>
            <a:round/>
            <a:headEnd len="sm" w="sm" type="none"/>
            <a:tailEnd len="sm" w="sm" type="none"/>
          </a:ln>
        </p:spPr>
      </p:pic>
      <p:pic>
        <p:nvPicPr>
          <p:cNvPr id="174" name="Google Shape;174;gf5a8127b23_0_11"/>
          <p:cNvPicPr preferRelativeResize="0"/>
          <p:nvPr/>
        </p:nvPicPr>
        <p:blipFill>
          <a:blip r:embed="rId4">
            <a:alphaModFix/>
          </a:blip>
          <a:stretch>
            <a:fillRect/>
          </a:stretch>
        </p:blipFill>
        <p:spPr>
          <a:xfrm>
            <a:off x="631775" y="3434538"/>
            <a:ext cx="4010025" cy="619125"/>
          </a:xfrm>
          <a:prstGeom prst="rect">
            <a:avLst/>
          </a:prstGeom>
          <a:noFill/>
          <a:ln cap="flat" cmpd="sng" w="9525">
            <a:solidFill>
              <a:schemeClr val="dk2"/>
            </a:solidFill>
            <a:prstDash val="solid"/>
            <a:round/>
            <a:headEnd len="sm" w="sm" type="none"/>
            <a:tailEnd len="sm" w="sm" type="none"/>
          </a:ln>
        </p:spPr>
      </p:pic>
      <p:pic>
        <p:nvPicPr>
          <p:cNvPr id="175" name="Google Shape;175;gf5a8127b23_0_11"/>
          <p:cNvPicPr preferRelativeResize="0"/>
          <p:nvPr/>
        </p:nvPicPr>
        <p:blipFill>
          <a:blip r:embed="rId5">
            <a:alphaModFix/>
          </a:blip>
          <a:stretch>
            <a:fillRect/>
          </a:stretch>
        </p:blipFill>
        <p:spPr>
          <a:xfrm>
            <a:off x="4795075" y="1947688"/>
            <a:ext cx="1905000" cy="600075"/>
          </a:xfrm>
          <a:prstGeom prst="rect">
            <a:avLst/>
          </a:prstGeom>
          <a:noFill/>
          <a:ln cap="flat" cmpd="sng" w="9525">
            <a:solidFill>
              <a:schemeClr val="dk2"/>
            </a:solidFill>
            <a:prstDash val="solid"/>
            <a:round/>
            <a:headEnd len="sm" w="sm" type="none"/>
            <a:tailEnd len="sm" w="sm" type="none"/>
          </a:ln>
        </p:spPr>
      </p:pic>
      <p:pic>
        <p:nvPicPr>
          <p:cNvPr id="176" name="Google Shape;176;gf5a8127b23_0_11"/>
          <p:cNvPicPr preferRelativeResize="0"/>
          <p:nvPr/>
        </p:nvPicPr>
        <p:blipFill rotWithShape="1">
          <a:blip r:embed="rId6">
            <a:alphaModFix/>
          </a:blip>
          <a:srcRect b="0" l="0" r="42169" t="0"/>
          <a:stretch/>
        </p:blipFill>
        <p:spPr>
          <a:xfrm>
            <a:off x="2322775" y="2691125"/>
            <a:ext cx="3200399" cy="619125"/>
          </a:xfrm>
          <a:prstGeom prst="rect">
            <a:avLst/>
          </a:prstGeom>
          <a:noFill/>
          <a:ln cap="flat" cmpd="sng" w="9525">
            <a:solidFill>
              <a:schemeClr val="dk2"/>
            </a:solidFill>
            <a:prstDash val="solid"/>
            <a:round/>
            <a:headEnd len="sm" w="sm" type="none"/>
            <a:tailEnd len="sm" w="sm" type="none"/>
          </a:ln>
        </p:spPr>
      </p:pic>
      <p:pic>
        <p:nvPicPr>
          <p:cNvPr id="177" name="Google Shape;177;gf5a8127b23_0_11"/>
          <p:cNvPicPr preferRelativeResize="0"/>
          <p:nvPr/>
        </p:nvPicPr>
        <p:blipFill>
          <a:blip r:embed="rId7">
            <a:alphaModFix/>
          </a:blip>
          <a:stretch>
            <a:fillRect/>
          </a:stretch>
        </p:blipFill>
        <p:spPr>
          <a:xfrm>
            <a:off x="1353988" y="1923875"/>
            <a:ext cx="3000375" cy="647700"/>
          </a:xfrm>
          <a:prstGeom prst="rect">
            <a:avLst/>
          </a:prstGeom>
          <a:noFill/>
          <a:ln cap="flat" cmpd="sng" w="9525">
            <a:solidFill>
              <a:schemeClr val="dk2"/>
            </a:solidFill>
            <a:prstDash val="solid"/>
            <a:round/>
            <a:headEnd len="sm" w="sm" type="none"/>
            <a:tailEnd len="sm" w="sm" type="none"/>
          </a:ln>
        </p:spPr>
      </p:pic>
      <p:pic>
        <p:nvPicPr>
          <p:cNvPr id="178" name="Google Shape;178;gf5a8127b23_0_11"/>
          <p:cNvPicPr preferRelativeResize="0"/>
          <p:nvPr/>
        </p:nvPicPr>
        <p:blipFill>
          <a:blip r:embed="rId8">
            <a:alphaModFix/>
          </a:blip>
          <a:stretch>
            <a:fillRect/>
          </a:stretch>
        </p:blipFill>
        <p:spPr>
          <a:xfrm>
            <a:off x="3765388" y="1041850"/>
            <a:ext cx="1076325" cy="400050"/>
          </a:xfrm>
          <a:prstGeom prst="rect">
            <a:avLst/>
          </a:prstGeom>
          <a:noFill/>
          <a:ln>
            <a:noFill/>
          </a:ln>
        </p:spPr>
      </p:pic>
      <p:pic>
        <p:nvPicPr>
          <p:cNvPr id="179" name="Google Shape;179;gf5a8127b23_0_11"/>
          <p:cNvPicPr preferRelativeResize="0"/>
          <p:nvPr/>
        </p:nvPicPr>
        <p:blipFill>
          <a:blip r:embed="rId9">
            <a:alphaModFix/>
          </a:blip>
          <a:stretch>
            <a:fillRect/>
          </a:stretch>
        </p:blipFill>
        <p:spPr>
          <a:xfrm>
            <a:off x="3318400" y="4559475"/>
            <a:ext cx="2763451" cy="3303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f5a8127b23_0_17"/>
          <p:cNvSpPr txBox="1"/>
          <p:nvPr/>
        </p:nvSpPr>
        <p:spPr>
          <a:xfrm>
            <a:off x="769025" y="769025"/>
            <a:ext cx="6182400" cy="148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 sz="1600">
                <a:solidFill>
                  <a:srgbClr val="333333"/>
                </a:solidFill>
                <a:highlight>
                  <a:srgbClr val="FFFFFF"/>
                </a:highlight>
              </a:rPr>
              <a:t>Quelles fonctionnalités ?</a:t>
            </a:r>
            <a:endParaRPr b="1" sz="1600">
              <a:solidFill>
                <a:srgbClr val="333333"/>
              </a:solidFill>
              <a:highlight>
                <a:srgbClr val="FFFFFF"/>
              </a:highlight>
            </a:endParaRPr>
          </a:p>
          <a:p>
            <a:pPr indent="-330200" lvl="0" marL="457200" rtl="0" algn="l">
              <a:lnSpc>
                <a:spcPct val="115000"/>
              </a:lnSpc>
              <a:spcBef>
                <a:spcPts val="800"/>
              </a:spcBef>
              <a:spcAft>
                <a:spcPts val="0"/>
              </a:spcAft>
              <a:buClr>
                <a:srgbClr val="333333"/>
              </a:buClr>
              <a:buSzPts val="1600"/>
              <a:buChar char="●"/>
            </a:pPr>
            <a:r>
              <a:rPr b="1" lang="fr" sz="1600">
                <a:solidFill>
                  <a:srgbClr val="333333"/>
                </a:solidFill>
                <a:highlight>
                  <a:srgbClr val="FFFFFF"/>
                </a:highlight>
              </a:rPr>
              <a:t>Recherche dans la bibliothèque</a:t>
            </a:r>
            <a:endParaRPr b="1" sz="1600">
              <a:solidFill>
                <a:srgbClr val="333333"/>
              </a:solidFill>
              <a:highlight>
                <a:srgbClr val="FFFFFF"/>
              </a:highlight>
            </a:endParaRPr>
          </a:p>
          <a:p>
            <a:pPr indent="0" lvl="0" marL="0" rtl="0" algn="l">
              <a:lnSpc>
                <a:spcPct val="115000"/>
              </a:lnSpc>
              <a:spcBef>
                <a:spcPts val="800"/>
              </a:spcBef>
              <a:spcAft>
                <a:spcPts val="800"/>
              </a:spcAft>
              <a:buNone/>
            </a:pPr>
            <a:r>
              <a:rPr b="1" lang="fr" sz="1600">
                <a:solidFill>
                  <a:srgbClr val="333333"/>
                </a:solidFill>
                <a:highlight>
                  <a:srgbClr val="FFFFFF"/>
                </a:highlight>
              </a:rPr>
              <a:t>Il s’agit d’activités de tout type (notebooks simples / experts, Script-console, …) partagées entre enseignants</a:t>
            </a:r>
            <a:endParaRPr b="1" sz="1600">
              <a:solidFill>
                <a:srgbClr val="333333"/>
              </a:solidFill>
              <a:highlight>
                <a:srgbClr val="FFFFFF"/>
              </a:highlight>
            </a:endParaRPr>
          </a:p>
        </p:txBody>
      </p:sp>
      <p:pic>
        <p:nvPicPr>
          <p:cNvPr id="185" name="Google Shape;185;gf5a8127b23_0_17"/>
          <p:cNvPicPr preferRelativeResize="0"/>
          <p:nvPr/>
        </p:nvPicPr>
        <p:blipFill>
          <a:blip r:embed="rId3">
            <a:alphaModFix/>
          </a:blip>
          <a:stretch>
            <a:fillRect/>
          </a:stretch>
        </p:blipFill>
        <p:spPr>
          <a:xfrm>
            <a:off x="4786550" y="1223975"/>
            <a:ext cx="1466850" cy="361950"/>
          </a:xfrm>
          <a:prstGeom prst="rect">
            <a:avLst/>
          </a:prstGeom>
          <a:noFill/>
          <a:ln>
            <a:noFill/>
          </a:ln>
        </p:spPr>
      </p:pic>
      <p:pic>
        <p:nvPicPr>
          <p:cNvPr id="186" name="Google Shape;186;gf5a8127b23_0_17"/>
          <p:cNvPicPr preferRelativeResize="0"/>
          <p:nvPr/>
        </p:nvPicPr>
        <p:blipFill>
          <a:blip r:embed="rId4">
            <a:alphaModFix/>
          </a:blip>
          <a:stretch>
            <a:fillRect/>
          </a:stretch>
        </p:blipFill>
        <p:spPr>
          <a:xfrm>
            <a:off x="302200" y="2401975"/>
            <a:ext cx="8225135" cy="2202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f5a8127b23_0_32"/>
          <p:cNvSpPr txBox="1"/>
          <p:nvPr/>
        </p:nvSpPr>
        <p:spPr>
          <a:xfrm>
            <a:off x="769025" y="769025"/>
            <a:ext cx="61824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b="1" lang="fr" sz="1600">
                <a:solidFill>
                  <a:srgbClr val="333333"/>
                </a:solidFill>
                <a:highlight>
                  <a:srgbClr val="FFFFFF"/>
                </a:highlight>
              </a:rPr>
              <a:t>Pour rechercher une activité dans la bibliothèque</a:t>
            </a:r>
            <a:endParaRPr b="1" sz="1600">
              <a:solidFill>
                <a:srgbClr val="333333"/>
              </a:solidFill>
              <a:highlight>
                <a:srgbClr val="FFFFFF"/>
              </a:highlight>
            </a:endParaRPr>
          </a:p>
        </p:txBody>
      </p:sp>
      <p:pic>
        <p:nvPicPr>
          <p:cNvPr id="192" name="Google Shape;192;gf5a8127b23_0_32"/>
          <p:cNvPicPr preferRelativeResize="0"/>
          <p:nvPr/>
        </p:nvPicPr>
        <p:blipFill>
          <a:blip r:embed="rId3">
            <a:alphaModFix/>
          </a:blip>
          <a:stretch>
            <a:fillRect/>
          </a:stretch>
        </p:blipFill>
        <p:spPr>
          <a:xfrm>
            <a:off x="152400" y="1352525"/>
            <a:ext cx="8839201" cy="201370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DAN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